
<file path=[Content_Types].xml><?xml version="1.0" encoding="utf-8"?>
<Types xmlns="http://schemas.openxmlformats.org/package/2006/content-types">
  <Default Extension="bin" ContentType="application/vnd.openxmlformats-officedocument.oleObject"/>
  <Default Extension="bmp" ContentType="image/bmp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5" r:id="rId5"/>
    <p:sldId id="267" r:id="rId6"/>
    <p:sldId id="268" r:id="rId7"/>
    <p:sldId id="269" r:id="rId8"/>
    <p:sldId id="271" r:id="rId9"/>
    <p:sldId id="270" r:id="rId10"/>
    <p:sldId id="272" r:id="rId11"/>
    <p:sldId id="273" r:id="rId12"/>
    <p:sldId id="275" r:id="rId13"/>
    <p:sldId id="274" r:id="rId14"/>
    <p:sldId id="277" r:id="rId15"/>
    <p:sldId id="276" r:id="rId16"/>
    <p:sldId id="278" r:id="rId17"/>
    <p:sldId id="282" r:id="rId18"/>
    <p:sldId id="279" r:id="rId19"/>
    <p:sldId id="283" r:id="rId20"/>
    <p:sldId id="280" r:id="rId21"/>
    <p:sldId id="285" r:id="rId22"/>
    <p:sldId id="266" r:id="rId23"/>
    <p:sldId id="281" r:id="rId24"/>
    <p:sldId id="286" r:id="rId25"/>
    <p:sldId id="258" r:id="rId26"/>
    <p:sldId id="288" r:id="rId27"/>
    <p:sldId id="289" r:id="rId28"/>
    <p:sldId id="291" r:id="rId29"/>
    <p:sldId id="290" r:id="rId30"/>
    <p:sldId id="292" r:id="rId31"/>
    <p:sldId id="293" r:id="rId32"/>
    <p:sldId id="264" r:id="rId3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26F128-89A1-48F3-BA3D-407C90A9F65B}" type="doc">
      <dgm:prSet loTypeId="urn:microsoft.com/office/officeart/2005/8/layout/cycle3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MX"/>
        </a:p>
      </dgm:t>
    </dgm:pt>
    <dgm:pt modelId="{C110AC26-2E16-4677-B88B-AC16C34FF74F}">
      <dgm:prSet phldrT="[Texto]"/>
      <dgm:spPr>
        <a:solidFill>
          <a:schemeClr val="accent4"/>
        </a:solidFill>
        <a:ln>
          <a:noFill/>
        </a:ln>
      </dgm:spPr>
      <dgm:t>
        <a:bodyPr/>
        <a:lstStyle/>
        <a:p>
          <a:r>
            <a:rPr lang="es-MX" b="1" dirty="0"/>
            <a:t>1 Declaración de quiebre del cliente</a:t>
          </a:r>
        </a:p>
      </dgm:t>
    </dgm:pt>
    <dgm:pt modelId="{E26D6336-DCDA-4EAF-BEDA-E2060130B8C8}" type="parTrans" cxnId="{9EAE0C5B-6BBC-40CB-90BC-33E3EBF5D427}">
      <dgm:prSet/>
      <dgm:spPr/>
      <dgm:t>
        <a:bodyPr/>
        <a:lstStyle/>
        <a:p>
          <a:endParaRPr lang="es-MX" b="1"/>
        </a:p>
      </dgm:t>
    </dgm:pt>
    <dgm:pt modelId="{34FAFA21-04F2-41E0-B113-6EE56DA99759}" type="sibTrans" cxnId="{9EAE0C5B-6BBC-40CB-90BC-33E3EBF5D427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endParaRPr lang="es-MX" b="1"/>
        </a:p>
      </dgm:t>
    </dgm:pt>
    <dgm:pt modelId="{F1D0EABA-E6C5-4B05-A6B3-F206F8058F4F}">
      <dgm:prSet phldrT="[Texto]"/>
      <dgm:spPr>
        <a:solidFill>
          <a:schemeClr val="accent4"/>
        </a:solidFill>
        <a:ln>
          <a:noFill/>
        </a:ln>
      </dgm:spPr>
      <dgm:t>
        <a:bodyPr/>
        <a:lstStyle/>
        <a:p>
          <a:r>
            <a:rPr lang="es-MX" b="1" dirty="0"/>
            <a:t>2 Escucha e indagación</a:t>
          </a:r>
        </a:p>
      </dgm:t>
    </dgm:pt>
    <dgm:pt modelId="{ACD7756C-6376-404D-B648-0AEA4775F39A}" type="parTrans" cxnId="{E4553AB8-246C-48AF-ACD7-CAB35A23D259}">
      <dgm:prSet/>
      <dgm:spPr/>
      <dgm:t>
        <a:bodyPr/>
        <a:lstStyle/>
        <a:p>
          <a:endParaRPr lang="es-MX" b="1"/>
        </a:p>
      </dgm:t>
    </dgm:pt>
    <dgm:pt modelId="{F1CA3B3D-D9A2-411E-BA00-B3BB45387F06}" type="sibTrans" cxnId="{E4553AB8-246C-48AF-ACD7-CAB35A23D259}">
      <dgm:prSet/>
      <dgm:spPr/>
      <dgm:t>
        <a:bodyPr/>
        <a:lstStyle/>
        <a:p>
          <a:endParaRPr lang="es-MX" b="1"/>
        </a:p>
      </dgm:t>
    </dgm:pt>
    <dgm:pt modelId="{F04CF01E-3943-461E-B032-B2B3FAC732D0}">
      <dgm:prSet phldrT="[Texto]"/>
      <dgm:spPr>
        <a:solidFill>
          <a:schemeClr val="accent4"/>
        </a:solidFill>
        <a:ln>
          <a:noFill/>
        </a:ln>
      </dgm:spPr>
      <dgm:t>
        <a:bodyPr/>
        <a:lstStyle/>
        <a:p>
          <a:r>
            <a:rPr lang="es-MX" b="1" dirty="0"/>
            <a:t>3 Redefinición del quiebre</a:t>
          </a:r>
        </a:p>
      </dgm:t>
    </dgm:pt>
    <dgm:pt modelId="{70AACE28-1B42-4970-8CF4-2514A9B9BBC6}" type="parTrans" cxnId="{52EBF82C-BF9D-4124-B059-93BB3CB9F01F}">
      <dgm:prSet/>
      <dgm:spPr/>
      <dgm:t>
        <a:bodyPr/>
        <a:lstStyle/>
        <a:p>
          <a:endParaRPr lang="es-MX" b="1"/>
        </a:p>
      </dgm:t>
    </dgm:pt>
    <dgm:pt modelId="{C10B2B13-2F75-4AFC-8AA9-EB6587F789C8}" type="sibTrans" cxnId="{52EBF82C-BF9D-4124-B059-93BB3CB9F01F}">
      <dgm:prSet/>
      <dgm:spPr/>
      <dgm:t>
        <a:bodyPr/>
        <a:lstStyle/>
        <a:p>
          <a:endParaRPr lang="es-MX" b="1"/>
        </a:p>
      </dgm:t>
    </dgm:pt>
    <dgm:pt modelId="{58AD6B2A-0427-48AA-9ABA-52CAB2545F4E}">
      <dgm:prSet phldrT="[Texto]"/>
      <dgm:spPr>
        <a:solidFill>
          <a:schemeClr val="accent4"/>
        </a:solidFill>
        <a:ln>
          <a:noFill/>
        </a:ln>
      </dgm:spPr>
      <dgm:t>
        <a:bodyPr/>
        <a:lstStyle/>
        <a:p>
          <a:r>
            <a:rPr lang="es-MX" b="1" dirty="0"/>
            <a:t>4 Intervención</a:t>
          </a:r>
        </a:p>
      </dgm:t>
    </dgm:pt>
    <dgm:pt modelId="{0F8F2729-3B10-4C1F-841D-FA000CD0C068}" type="parTrans" cxnId="{429FA257-9D0D-4F99-869E-5C192C94F0E4}">
      <dgm:prSet/>
      <dgm:spPr/>
      <dgm:t>
        <a:bodyPr/>
        <a:lstStyle/>
        <a:p>
          <a:endParaRPr lang="es-MX" b="1"/>
        </a:p>
      </dgm:t>
    </dgm:pt>
    <dgm:pt modelId="{026D7D6D-6824-40BE-B9ED-CF613E824480}" type="sibTrans" cxnId="{429FA257-9D0D-4F99-869E-5C192C94F0E4}">
      <dgm:prSet/>
      <dgm:spPr/>
      <dgm:t>
        <a:bodyPr/>
        <a:lstStyle/>
        <a:p>
          <a:endParaRPr lang="es-MX" b="1"/>
        </a:p>
      </dgm:t>
    </dgm:pt>
    <dgm:pt modelId="{92FD5813-6B9B-4D15-B8D5-2948BCC59F41}">
      <dgm:prSet phldrT="[Texto]"/>
      <dgm:spPr>
        <a:solidFill>
          <a:schemeClr val="accent4"/>
        </a:solidFill>
        <a:ln>
          <a:noFill/>
        </a:ln>
      </dgm:spPr>
      <dgm:t>
        <a:bodyPr/>
        <a:lstStyle/>
        <a:p>
          <a:r>
            <a:rPr lang="es-MX" b="1" dirty="0"/>
            <a:t>5 Cambio y compromisos</a:t>
          </a:r>
        </a:p>
      </dgm:t>
    </dgm:pt>
    <dgm:pt modelId="{DDF3E25B-4D4A-4EBF-9293-85FEF74F15FA}" type="parTrans" cxnId="{9F28AF2C-2504-4411-97B0-ACADE2D24722}">
      <dgm:prSet/>
      <dgm:spPr/>
      <dgm:t>
        <a:bodyPr/>
        <a:lstStyle/>
        <a:p>
          <a:endParaRPr lang="es-MX" b="1"/>
        </a:p>
      </dgm:t>
    </dgm:pt>
    <dgm:pt modelId="{1087EDD5-6969-4798-831E-3AEDB37568F0}" type="sibTrans" cxnId="{9F28AF2C-2504-4411-97B0-ACADE2D24722}">
      <dgm:prSet/>
      <dgm:spPr/>
      <dgm:t>
        <a:bodyPr/>
        <a:lstStyle/>
        <a:p>
          <a:endParaRPr lang="es-MX" b="1"/>
        </a:p>
      </dgm:t>
    </dgm:pt>
    <dgm:pt modelId="{2FE8B123-501A-4886-8A8A-BC3D1C6D6EE8}">
      <dgm:prSet phldrT="[Texto]"/>
      <dgm:spPr>
        <a:solidFill>
          <a:schemeClr val="accent4"/>
        </a:solidFill>
        <a:ln>
          <a:noFill/>
        </a:ln>
      </dgm:spPr>
      <dgm:t>
        <a:bodyPr/>
        <a:lstStyle/>
        <a:p>
          <a:r>
            <a:rPr lang="es-MX" b="1" dirty="0"/>
            <a:t>6 Declaración de satisfacción</a:t>
          </a:r>
        </a:p>
      </dgm:t>
    </dgm:pt>
    <dgm:pt modelId="{0D78FF3B-5950-424F-BD52-3DE5847CCA34}" type="parTrans" cxnId="{49DECD98-2835-4510-BBBD-07E81CCA998F}">
      <dgm:prSet/>
      <dgm:spPr/>
      <dgm:t>
        <a:bodyPr/>
        <a:lstStyle/>
        <a:p>
          <a:endParaRPr lang="es-MX" b="1"/>
        </a:p>
      </dgm:t>
    </dgm:pt>
    <dgm:pt modelId="{EAB7BBF6-DB60-4403-BA9C-4BC353C11EC0}" type="sibTrans" cxnId="{49DECD98-2835-4510-BBBD-07E81CCA998F}">
      <dgm:prSet/>
      <dgm:spPr/>
      <dgm:t>
        <a:bodyPr/>
        <a:lstStyle/>
        <a:p>
          <a:endParaRPr lang="es-MX" b="1"/>
        </a:p>
      </dgm:t>
    </dgm:pt>
    <dgm:pt modelId="{EF7D177B-B6CC-4A8D-97AA-252974730618}" type="pres">
      <dgm:prSet presAssocID="{8526F128-89A1-48F3-BA3D-407C90A9F65B}" presName="Name0" presStyleCnt="0">
        <dgm:presLayoutVars>
          <dgm:dir/>
          <dgm:resizeHandles val="exact"/>
        </dgm:presLayoutVars>
      </dgm:prSet>
      <dgm:spPr/>
    </dgm:pt>
    <dgm:pt modelId="{AA2571D9-120A-4ADD-87C5-2FA419F2DFCF}" type="pres">
      <dgm:prSet presAssocID="{8526F128-89A1-48F3-BA3D-407C90A9F65B}" presName="cycle" presStyleCnt="0"/>
      <dgm:spPr/>
    </dgm:pt>
    <dgm:pt modelId="{78D9ECC0-088F-4866-AE1F-78252C540F82}" type="pres">
      <dgm:prSet presAssocID="{C110AC26-2E16-4677-B88B-AC16C34FF74F}" presName="nodeFirstNode" presStyleLbl="node1" presStyleIdx="0" presStyleCnt="6">
        <dgm:presLayoutVars>
          <dgm:bulletEnabled val="1"/>
        </dgm:presLayoutVars>
      </dgm:prSet>
      <dgm:spPr/>
    </dgm:pt>
    <dgm:pt modelId="{1658B55A-0F52-476E-A412-259034C05FD4}" type="pres">
      <dgm:prSet presAssocID="{34FAFA21-04F2-41E0-B113-6EE56DA99759}" presName="sibTransFirstNode" presStyleLbl="bgShp" presStyleIdx="0" presStyleCnt="1"/>
      <dgm:spPr/>
    </dgm:pt>
    <dgm:pt modelId="{FEBD6E18-F534-4361-9FBE-67AA238D53EE}" type="pres">
      <dgm:prSet presAssocID="{F1D0EABA-E6C5-4B05-A6B3-F206F8058F4F}" presName="nodeFollowingNodes" presStyleLbl="node1" presStyleIdx="1" presStyleCnt="6">
        <dgm:presLayoutVars>
          <dgm:bulletEnabled val="1"/>
        </dgm:presLayoutVars>
      </dgm:prSet>
      <dgm:spPr/>
    </dgm:pt>
    <dgm:pt modelId="{998D4DEC-EBA7-430B-BCDF-B9319C3BD14D}" type="pres">
      <dgm:prSet presAssocID="{F04CF01E-3943-461E-B032-B2B3FAC732D0}" presName="nodeFollowingNodes" presStyleLbl="node1" presStyleIdx="2" presStyleCnt="6">
        <dgm:presLayoutVars>
          <dgm:bulletEnabled val="1"/>
        </dgm:presLayoutVars>
      </dgm:prSet>
      <dgm:spPr/>
    </dgm:pt>
    <dgm:pt modelId="{53A6C734-F97E-44F6-8120-02A5953684ED}" type="pres">
      <dgm:prSet presAssocID="{58AD6B2A-0427-48AA-9ABA-52CAB2545F4E}" presName="nodeFollowingNodes" presStyleLbl="node1" presStyleIdx="3" presStyleCnt="6">
        <dgm:presLayoutVars>
          <dgm:bulletEnabled val="1"/>
        </dgm:presLayoutVars>
      </dgm:prSet>
      <dgm:spPr/>
    </dgm:pt>
    <dgm:pt modelId="{A0F5A1FD-21F7-475C-B435-86BDE5D76416}" type="pres">
      <dgm:prSet presAssocID="{92FD5813-6B9B-4D15-B8D5-2948BCC59F41}" presName="nodeFollowingNodes" presStyleLbl="node1" presStyleIdx="4" presStyleCnt="6">
        <dgm:presLayoutVars>
          <dgm:bulletEnabled val="1"/>
        </dgm:presLayoutVars>
      </dgm:prSet>
      <dgm:spPr/>
    </dgm:pt>
    <dgm:pt modelId="{6390BDC4-B47A-4B4F-9ACD-8E81E867B92F}" type="pres">
      <dgm:prSet presAssocID="{2FE8B123-501A-4886-8A8A-BC3D1C6D6EE8}" presName="nodeFollowingNodes" presStyleLbl="node1" presStyleIdx="5" presStyleCnt="6">
        <dgm:presLayoutVars>
          <dgm:bulletEnabled val="1"/>
        </dgm:presLayoutVars>
      </dgm:prSet>
      <dgm:spPr/>
    </dgm:pt>
  </dgm:ptLst>
  <dgm:cxnLst>
    <dgm:cxn modelId="{E4817813-2B9B-447C-AC43-BDC9BC3AB053}" type="presOf" srcId="{92FD5813-6B9B-4D15-B8D5-2948BCC59F41}" destId="{A0F5A1FD-21F7-475C-B435-86BDE5D76416}" srcOrd="0" destOrd="0" presId="urn:microsoft.com/office/officeart/2005/8/layout/cycle3"/>
    <dgm:cxn modelId="{84982024-288F-4EFD-B047-17448E4B6DCA}" type="presOf" srcId="{2FE8B123-501A-4886-8A8A-BC3D1C6D6EE8}" destId="{6390BDC4-B47A-4B4F-9ACD-8E81E867B92F}" srcOrd="0" destOrd="0" presId="urn:microsoft.com/office/officeart/2005/8/layout/cycle3"/>
    <dgm:cxn modelId="{9F28AF2C-2504-4411-97B0-ACADE2D24722}" srcId="{8526F128-89A1-48F3-BA3D-407C90A9F65B}" destId="{92FD5813-6B9B-4D15-B8D5-2948BCC59F41}" srcOrd="4" destOrd="0" parTransId="{DDF3E25B-4D4A-4EBF-9293-85FEF74F15FA}" sibTransId="{1087EDD5-6969-4798-831E-3AEDB37568F0}"/>
    <dgm:cxn modelId="{52EBF82C-BF9D-4124-B059-93BB3CB9F01F}" srcId="{8526F128-89A1-48F3-BA3D-407C90A9F65B}" destId="{F04CF01E-3943-461E-B032-B2B3FAC732D0}" srcOrd="2" destOrd="0" parTransId="{70AACE28-1B42-4970-8CF4-2514A9B9BBC6}" sibTransId="{C10B2B13-2F75-4AFC-8AA9-EB6587F789C8}"/>
    <dgm:cxn modelId="{9EAE0C5B-6BBC-40CB-90BC-33E3EBF5D427}" srcId="{8526F128-89A1-48F3-BA3D-407C90A9F65B}" destId="{C110AC26-2E16-4677-B88B-AC16C34FF74F}" srcOrd="0" destOrd="0" parTransId="{E26D6336-DCDA-4EAF-BEDA-E2060130B8C8}" sibTransId="{34FAFA21-04F2-41E0-B113-6EE56DA99759}"/>
    <dgm:cxn modelId="{AC42956A-5AAE-4C02-AC44-C9B1DA88EF86}" type="presOf" srcId="{F04CF01E-3943-461E-B032-B2B3FAC732D0}" destId="{998D4DEC-EBA7-430B-BCDF-B9319C3BD14D}" srcOrd="0" destOrd="0" presId="urn:microsoft.com/office/officeart/2005/8/layout/cycle3"/>
    <dgm:cxn modelId="{5287C350-1939-4EB0-A358-381E84CA17BF}" type="presOf" srcId="{F1D0EABA-E6C5-4B05-A6B3-F206F8058F4F}" destId="{FEBD6E18-F534-4361-9FBE-67AA238D53EE}" srcOrd="0" destOrd="0" presId="urn:microsoft.com/office/officeart/2005/8/layout/cycle3"/>
    <dgm:cxn modelId="{429FA257-9D0D-4F99-869E-5C192C94F0E4}" srcId="{8526F128-89A1-48F3-BA3D-407C90A9F65B}" destId="{58AD6B2A-0427-48AA-9ABA-52CAB2545F4E}" srcOrd="3" destOrd="0" parTransId="{0F8F2729-3B10-4C1F-841D-FA000CD0C068}" sibTransId="{026D7D6D-6824-40BE-B9ED-CF613E824480}"/>
    <dgm:cxn modelId="{E5285859-E538-4C9C-8381-C8E83D8A0E03}" type="presOf" srcId="{C110AC26-2E16-4677-B88B-AC16C34FF74F}" destId="{78D9ECC0-088F-4866-AE1F-78252C540F82}" srcOrd="0" destOrd="0" presId="urn:microsoft.com/office/officeart/2005/8/layout/cycle3"/>
    <dgm:cxn modelId="{BAAA998F-55EA-4C97-A092-C7FD92F8A446}" type="presOf" srcId="{8526F128-89A1-48F3-BA3D-407C90A9F65B}" destId="{EF7D177B-B6CC-4A8D-97AA-252974730618}" srcOrd="0" destOrd="0" presId="urn:microsoft.com/office/officeart/2005/8/layout/cycle3"/>
    <dgm:cxn modelId="{49DECD98-2835-4510-BBBD-07E81CCA998F}" srcId="{8526F128-89A1-48F3-BA3D-407C90A9F65B}" destId="{2FE8B123-501A-4886-8A8A-BC3D1C6D6EE8}" srcOrd="5" destOrd="0" parTransId="{0D78FF3B-5950-424F-BD52-3DE5847CCA34}" sibTransId="{EAB7BBF6-DB60-4403-BA9C-4BC353C11EC0}"/>
    <dgm:cxn modelId="{D659FDAF-854F-49AF-9E0D-ACFAB739CBA6}" type="presOf" srcId="{34FAFA21-04F2-41E0-B113-6EE56DA99759}" destId="{1658B55A-0F52-476E-A412-259034C05FD4}" srcOrd="0" destOrd="0" presId="urn:microsoft.com/office/officeart/2005/8/layout/cycle3"/>
    <dgm:cxn modelId="{E4553AB8-246C-48AF-ACD7-CAB35A23D259}" srcId="{8526F128-89A1-48F3-BA3D-407C90A9F65B}" destId="{F1D0EABA-E6C5-4B05-A6B3-F206F8058F4F}" srcOrd="1" destOrd="0" parTransId="{ACD7756C-6376-404D-B648-0AEA4775F39A}" sibTransId="{F1CA3B3D-D9A2-411E-BA00-B3BB45387F06}"/>
    <dgm:cxn modelId="{09F9E5BE-26A8-4227-9402-12D6040BACA9}" type="presOf" srcId="{58AD6B2A-0427-48AA-9ABA-52CAB2545F4E}" destId="{53A6C734-F97E-44F6-8120-02A5953684ED}" srcOrd="0" destOrd="0" presId="urn:microsoft.com/office/officeart/2005/8/layout/cycle3"/>
    <dgm:cxn modelId="{C4533001-4F05-429A-839E-4F5DFE64D59C}" type="presParOf" srcId="{EF7D177B-B6CC-4A8D-97AA-252974730618}" destId="{AA2571D9-120A-4ADD-87C5-2FA419F2DFCF}" srcOrd="0" destOrd="0" presId="urn:microsoft.com/office/officeart/2005/8/layout/cycle3"/>
    <dgm:cxn modelId="{56E7D94D-9CD4-4932-A8D6-1F5C7C0296F3}" type="presParOf" srcId="{AA2571D9-120A-4ADD-87C5-2FA419F2DFCF}" destId="{78D9ECC0-088F-4866-AE1F-78252C540F82}" srcOrd="0" destOrd="0" presId="urn:microsoft.com/office/officeart/2005/8/layout/cycle3"/>
    <dgm:cxn modelId="{8B95100F-3399-4AC7-B230-DA086CBD300C}" type="presParOf" srcId="{AA2571D9-120A-4ADD-87C5-2FA419F2DFCF}" destId="{1658B55A-0F52-476E-A412-259034C05FD4}" srcOrd="1" destOrd="0" presId="urn:microsoft.com/office/officeart/2005/8/layout/cycle3"/>
    <dgm:cxn modelId="{DDD01E0A-5E87-44EE-9515-98E3B38F84BE}" type="presParOf" srcId="{AA2571D9-120A-4ADD-87C5-2FA419F2DFCF}" destId="{FEBD6E18-F534-4361-9FBE-67AA238D53EE}" srcOrd="2" destOrd="0" presId="urn:microsoft.com/office/officeart/2005/8/layout/cycle3"/>
    <dgm:cxn modelId="{CED01355-8060-4171-99A2-137CB4BB9FBB}" type="presParOf" srcId="{AA2571D9-120A-4ADD-87C5-2FA419F2DFCF}" destId="{998D4DEC-EBA7-430B-BCDF-B9319C3BD14D}" srcOrd="3" destOrd="0" presId="urn:microsoft.com/office/officeart/2005/8/layout/cycle3"/>
    <dgm:cxn modelId="{B4AC5CD0-0B50-4756-BAEF-307CB257460B}" type="presParOf" srcId="{AA2571D9-120A-4ADD-87C5-2FA419F2DFCF}" destId="{53A6C734-F97E-44F6-8120-02A5953684ED}" srcOrd="4" destOrd="0" presId="urn:microsoft.com/office/officeart/2005/8/layout/cycle3"/>
    <dgm:cxn modelId="{1D7171D0-BFB3-4227-AFCE-107DA9C505A4}" type="presParOf" srcId="{AA2571D9-120A-4ADD-87C5-2FA419F2DFCF}" destId="{A0F5A1FD-21F7-475C-B435-86BDE5D76416}" srcOrd="5" destOrd="0" presId="urn:microsoft.com/office/officeart/2005/8/layout/cycle3"/>
    <dgm:cxn modelId="{EADEAF02-E2BA-45B9-86AA-A35AD5907FAB}" type="presParOf" srcId="{AA2571D9-120A-4ADD-87C5-2FA419F2DFCF}" destId="{6390BDC4-B47A-4B4F-9ACD-8E81E867B92F}" srcOrd="6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58B55A-0F52-476E-A412-259034C05FD4}">
      <dsp:nvSpPr>
        <dsp:cNvPr id="0" name=""/>
        <dsp:cNvSpPr/>
      </dsp:nvSpPr>
      <dsp:spPr>
        <a:xfrm>
          <a:off x="1035066" y="-4695"/>
          <a:ext cx="4597367" cy="4597367"/>
        </a:xfrm>
        <a:prstGeom prst="circularArrow">
          <a:avLst>
            <a:gd name="adj1" fmla="val 5274"/>
            <a:gd name="adj2" fmla="val 312630"/>
            <a:gd name="adj3" fmla="val 14254009"/>
            <a:gd name="adj4" fmla="val 17111891"/>
            <a:gd name="adj5" fmla="val 5477"/>
          </a:avLst>
        </a:prstGeom>
        <a:solidFill>
          <a:schemeClr val="bg2">
            <a:lumMod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D9ECC0-088F-4866-AE1F-78252C540F82}">
      <dsp:nvSpPr>
        <dsp:cNvPr id="0" name=""/>
        <dsp:cNvSpPr/>
      </dsp:nvSpPr>
      <dsp:spPr>
        <a:xfrm>
          <a:off x="2472640" y="1337"/>
          <a:ext cx="1722220" cy="861110"/>
        </a:xfrm>
        <a:prstGeom prst="roundRect">
          <a:avLst/>
        </a:prstGeom>
        <a:solidFill>
          <a:schemeClr val="accent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1" kern="1200" dirty="0"/>
            <a:t>1 Declaración de quiebre del cliente</a:t>
          </a:r>
        </a:p>
      </dsp:txBody>
      <dsp:txXfrm>
        <a:off x="2514676" y="43373"/>
        <a:ext cx="1638148" cy="777038"/>
      </dsp:txXfrm>
    </dsp:sp>
    <dsp:sp modelId="{FEBD6E18-F534-4361-9FBE-67AA238D53EE}">
      <dsp:nvSpPr>
        <dsp:cNvPr id="0" name=""/>
        <dsp:cNvSpPr/>
      </dsp:nvSpPr>
      <dsp:spPr>
        <a:xfrm>
          <a:off x="4087827" y="933865"/>
          <a:ext cx="1722220" cy="861110"/>
        </a:xfrm>
        <a:prstGeom prst="roundRect">
          <a:avLst/>
        </a:prstGeom>
        <a:solidFill>
          <a:schemeClr val="accent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1" kern="1200" dirty="0"/>
            <a:t>2 Escucha e indagación</a:t>
          </a:r>
        </a:p>
      </dsp:txBody>
      <dsp:txXfrm>
        <a:off x="4129863" y="975901"/>
        <a:ext cx="1638148" cy="777038"/>
      </dsp:txXfrm>
    </dsp:sp>
    <dsp:sp modelId="{998D4DEC-EBA7-430B-BCDF-B9319C3BD14D}">
      <dsp:nvSpPr>
        <dsp:cNvPr id="0" name=""/>
        <dsp:cNvSpPr/>
      </dsp:nvSpPr>
      <dsp:spPr>
        <a:xfrm>
          <a:off x="4087827" y="2798923"/>
          <a:ext cx="1722220" cy="861110"/>
        </a:xfrm>
        <a:prstGeom prst="roundRect">
          <a:avLst/>
        </a:prstGeom>
        <a:solidFill>
          <a:schemeClr val="accent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1" kern="1200" dirty="0"/>
            <a:t>3 Redefinición del quiebre</a:t>
          </a:r>
        </a:p>
      </dsp:txBody>
      <dsp:txXfrm>
        <a:off x="4129863" y="2840959"/>
        <a:ext cx="1638148" cy="777038"/>
      </dsp:txXfrm>
    </dsp:sp>
    <dsp:sp modelId="{53A6C734-F97E-44F6-8120-02A5953684ED}">
      <dsp:nvSpPr>
        <dsp:cNvPr id="0" name=""/>
        <dsp:cNvSpPr/>
      </dsp:nvSpPr>
      <dsp:spPr>
        <a:xfrm>
          <a:off x="2472640" y="3731452"/>
          <a:ext cx="1722220" cy="861110"/>
        </a:xfrm>
        <a:prstGeom prst="roundRect">
          <a:avLst/>
        </a:prstGeom>
        <a:solidFill>
          <a:schemeClr val="accent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1" kern="1200" dirty="0"/>
            <a:t>4 Intervención</a:t>
          </a:r>
        </a:p>
      </dsp:txBody>
      <dsp:txXfrm>
        <a:off x="2514676" y="3773488"/>
        <a:ext cx="1638148" cy="777038"/>
      </dsp:txXfrm>
    </dsp:sp>
    <dsp:sp modelId="{A0F5A1FD-21F7-475C-B435-86BDE5D76416}">
      <dsp:nvSpPr>
        <dsp:cNvPr id="0" name=""/>
        <dsp:cNvSpPr/>
      </dsp:nvSpPr>
      <dsp:spPr>
        <a:xfrm>
          <a:off x="857452" y="2798923"/>
          <a:ext cx="1722220" cy="861110"/>
        </a:xfrm>
        <a:prstGeom prst="roundRect">
          <a:avLst/>
        </a:prstGeom>
        <a:solidFill>
          <a:schemeClr val="accent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1" kern="1200" dirty="0"/>
            <a:t>5 Cambio y compromisos</a:t>
          </a:r>
        </a:p>
      </dsp:txBody>
      <dsp:txXfrm>
        <a:off x="899488" y="2840959"/>
        <a:ext cx="1638148" cy="777038"/>
      </dsp:txXfrm>
    </dsp:sp>
    <dsp:sp modelId="{6390BDC4-B47A-4B4F-9ACD-8E81E867B92F}">
      <dsp:nvSpPr>
        <dsp:cNvPr id="0" name=""/>
        <dsp:cNvSpPr/>
      </dsp:nvSpPr>
      <dsp:spPr>
        <a:xfrm>
          <a:off x="857452" y="933865"/>
          <a:ext cx="1722220" cy="861110"/>
        </a:xfrm>
        <a:prstGeom prst="roundRect">
          <a:avLst/>
        </a:prstGeom>
        <a:solidFill>
          <a:schemeClr val="accent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1" kern="1200" dirty="0"/>
            <a:t>6 Declaración de satisfacción</a:t>
          </a:r>
        </a:p>
      </dsp:txBody>
      <dsp:txXfrm>
        <a:off x="899488" y="975901"/>
        <a:ext cx="1638148" cy="7770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D9E5D2-1755-442E-9094-85BDD9C574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C3B3EC2-326D-4482-809A-091359CB96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0BD07D-41A7-4812-BB4F-F4BAF317F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390E-C834-4E23-883B-7CD998B6F307}" type="datetimeFigureOut">
              <a:rPr lang="es-MX" smtClean="0"/>
              <a:t>15/10/2020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BD2158B-B696-4632-B582-3FB3951F0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A04563-54E5-4118-A6D3-CE837FCC0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6C5C-F121-4C7C-B24F-55DB3218CF0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3557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FE0B7C-0E85-4947-B4B9-7351411F3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DFF2C43-8E7C-499C-A719-48F4BBD05F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4F4C9F-9126-4AE6-B3B4-A0FA938FC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390E-C834-4E23-883B-7CD998B6F307}" type="datetimeFigureOut">
              <a:rPr lang="es-MX" smtClean="0"/>
              <a:t>15/10/2020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82D985-5FE5-460D-949D-79D6FE425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0BABCF-ED18-47DC-9DE7-D1A770DCB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6C5C-F121-4C7C-B24F-55DB3218CF0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4769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2866354-AD13-4FAE-A13E-D4CD1EB8BF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B3FB03-9E37-4221-82FD-C23D056CDD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ACF6F4-18CA-44C1-8626-8704928B2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390E-C834-4E23-883B-7CD998B6F307}" type="datetimeFigureOut">
              <a:rPr lang="es-MX" smtClean="0"/>
              <a:t>15/10/2020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1C0185-B773-41E0-A31E-D006996A0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E37D0F-6C68-474B-9B1D-F24A37066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6C5C-F121-4C7C-B24F-55DB3218CF0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4896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7B5DDD-3388-4FB5-ACA4-3C67930E5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7FE383-515A-4714-9DE0-680743AD4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685807-B3FE-4A7B-8828-EC8FA8BB1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390E-C834-4E23-883B-7CD998B6F307}" type="datetimeFigureOut">
              <a:rPr lang="es-MX" smtClean="0"/>
              <a:t>15/10/2020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2373A8-3584-48C8-AB12-DE0407776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E7BCA0-FCF3-4FDC-9A5C-07119FA66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6C5C-F121-4C7C-B24F-55DB3218CF05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DBAAF6F-FF38-4DDC-88B0-D1A5C39C75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98" y="559822"/>
            <a:ext cx="190500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12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CBD3EE-0AAB-4023-A99A-ABC19A422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CB9ED7-7561-4D92-806C-15B907C76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409ADD-7727-40C5-B549-5A5188F21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390E-C834-4E23-883B-7CD998B6F307}" type="datetimeFigureOut">
              <a:rPr lang="es-MX" smtClean="0"/>
              <a:t>15/10/2020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DE100A-908A-45CE-BF41-427DD5319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FE990B-10D0-49EC-8F54-8FDCC76FE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6C5C-F121-4C7C-B24F-55DB3218CF0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9850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A57125-0FC2-495A-88F7-C1DFB01A9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1BAABA-DCF5-464D-AFDC-5B4AD1E953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8FCED41-597C-472E-BDDC-B58FE84FFE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754F290-3F41-4EB5-A4AB-6392D1DA2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390E-C834-4E23-883B-7CD998B6F307}" type="datetimeFigureOut">
              <a:rPr lang="es-MX" smtClean="0"/>
              <a:t>15/10/2020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7CA4196-F2EC-4D7E-A417-A18FBD80B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61751D6-9414-4839-8F25-1B6221E7C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6C5C-F121-4C7C-B24F-55DB3218CF0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3175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7B9125-8C08-4F30-9D69-0C168EAD1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0ADF5A0-BD5A-49AE-BFBF-D0BFC1E5A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2E157C4-594B-4990-ACEC-E8D5F1BA81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38E4ED7-E3D8-47F3-83CD-ADAF4C7B47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329B5AB-0F6A-400F-9673-6C9A215AA8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EC3DAF1-7747-4166-8C29-10F38E5DC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390E-C834-4E23-883B-7CD998B6F307}" type="datetimeFigureOut">
              <a:rPr lang="es-MX" smtClean="0"/>
              <a:t>15/10/2020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D51E213-64BA-429A-AFC4-C7456C42F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50313CB-8388-4015-AF6E-E9C67D7EE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6C5C-F121-4C7C-B24F-55DB3218CF0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5865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C3C401-4739-4881-9374-5D506F194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DDE45E-2864-4BF6-8409-700333DBE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390E-C834-4E23-883B-7CD998B6F307}" type="datetimeFigureOut">
              <a:rPr lang="es-MX" smtClean="0"/>
              <a:t>15/10/2020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5B7D012-78B1-47F1-96BD-E702961E8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7555C6F-FEB8-4F32-9757-37B4F26AD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6C5C-F121-4C7C-B24F-55DB3218CF0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3641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635236C-11F6-470D-BBDC-4BEFF3E1F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390E-C834-4E23-883B-7CD998B6F307}" type="datetimeFigureOut">
              <a:rPr lang="es-MX" smtClean="0"/>
              <a:t>15/10/2020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E7C142A-E98F-4B2A-B5D3-E5CDB102A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97F9F01-AB95-472B-AC7A-20E19CD7B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6C5C-F121-4C7C-B24F-55DB3218CF0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2183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3424BC-BC9E-426E-9597-68FB3A7CF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024C3F-DF22-4961-B313-57B71B68D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6646816-47FB-4636-8AD9-089CD78C05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D370BE2-A3AF-400C-8E57-6A92382A8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390E-C834-4E23-883B-7CD998B6F307}" type="datetimeFigureOut">
              <a:rPr lang="es-MX" smtClean="0"/>
              <a:t>15/10/2020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7C7F173-7174-49D2-AB7F-FCE294E5D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07B6CFF-EFA1-4B0A-A2C8-02AE399D0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6C5C-F121-4C7C-B24F-55DB3218CF0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4505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F71FE6-8D99-4E00-A43E-6E1622EE0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87878CF-2BEA-4C22-B19D-6C38D9C1CD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4361440-46F1-4964-91FF-5627EE559D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FCFF6C4-161C-459D-AEAE-48A4A1D2E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390E-C834-4E23-883B-7CD998B6F307}" type="datetimeFigureOut">
              <a:rPr lang="es-MX" smtClean="0"/>
              <a:t>15/10/2020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02466AE-FA34-4918-82F1-3842B0EA7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73C5C0D-F53F-4FA8-9178-C70C54CBD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6C5C-F121-4C7C-B24F-55DB3218CF0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9698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CD0FEEE-59D4-426D-9724-4FA283D3E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40AC2E8-C624-44D0-832C-A210BF1E6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F17EDA-AF8D-4245-A19A-BE195CA108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4390E-C834-4E23-883B-7CD998B6F307}" type="datetimeFigureOut">
              <a:rPr lang="es-MX" smtClean="0"/>
              <a:t>15/10/2020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CD5623-BB5F-4BFC-9C14-9D6E873787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02B71C-AD0E-4EE4-9B5D-4451DA0B5F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66C5C-F121-4C7C-B24F-55DB3218CF0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6938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16.wmf"/><Relationship Id="rId18" Type="http://schemas.openxmlformats.org/officeDocument/2006/relationships/image" Target="../media/image24.bmp"/><Relationship Id="rId3" Type="http://schemas.openxmlformats.org/officeDocument/2006/relationships/hyperlink" Target="http://www.google.com.mx/url?sa=i&amp;rct=j&amp;q=&amp;esrc=s&amp;frm=1&amp;source=images&amp;cd=&amp;cad=rja&amp;docid=rtYNIB6SV4_r6M&amp;tbnid=9gUuih7FDznIcM:&amp;ved=0CAUQjRw&amp;url=http://asambleanacionalporlosddhhchile.blogspot.com/2010/08/ba-y-que-pasoooo-senor-fiscal.html&amp;ei=1ioYUaDOEsfU2QWiq4CACw&amp;bvm=bv.42080656,d.b2I&amp;psig=AFQjCNFDRqeSXNQFRqkJhhnoZ7D7qKVVwQ&amp;ust=1360624693010411" TargetMode="External"/><Relationship Id="rId21" Type="http://schemas.openxmlformats.org/officeDocument/2006/relationships/oleObject" Target="../embeddings/oleObject6.bin"/><Relationship Id="rId7" Type="http://schemas.openxmlformats.org/officeDocument/2006/relationships/hyperlink" Target="http://www.google.com.mx/url?sa=i&amp;rct=j&amp;q=&amp;esrc=s&amp;frm=1&amp;source=images&amp;cd=&amp;cad=rja&amp;docid=slSsf3aDl-r-QM&amp;tbnid=hSvyx_jNgL0OnM:&amp;ved=0CAUQjRw&amp;url=http://www.fundapymes.com/blog/6-consejos-para-aumentar-tus-ventas/&amp;ei=mCkYUea-Nsbp2QWr5oG4Dw&amp;bvm=bv.42080656,d.b2I&amp;psig=AFQjCNGm5ZseG3FlTo42j3aIgc_4R6uDLw&amp;ust=1360624398865938" TargetMode="External"/><Relationship Id="rId12" Type="http://schemas.openxmlformats.org/officeDocument/2006/relationships/oleObject" Target="../embeddings/oleObject2.bin"/><Relationship Id="rId1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.bin"/><Relationship Id="rId20" Type="http://schemas.openxmlformats.org/officeDocument/2006/relationships/image" Target="../media/image19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jpeg"/><Relationship Id="rId11" Type="http://schemas.openxmlformats.org/officeDocument/2006/relationships/image" Target="../media/image15.wmf"/><Relationship Id="rId24" Type="http://schemas.openxmlformats.org/officeDocument/2006/relationships/image" Target="../media/image25.png"/><Relationship Id="rId5" Type="http://schemas.openxmlformats.org/officeDocument/2006/relationships/hyperlink" Target="http://www.google.com.mx/url?sa=i&amp;rct=j&amp;q=&amp;esrc=s&amp;frm=1&amp;source=images&amp;cd=&amp;cad=rja&amp;docid=xrJbT40LXWJMlM&amp;tbnid=JufN5UGo8IZbLM:&amp;ved=0CAUQjRw&amp;url=http://www.hdwpapers.com/bag_of_money_wallpaper-wallpapers.html&amp;ei=GCkYUciDG6Xd2QXUqoCgAw&amp;bvm=bv.42080656,d.b2I&amp;psig=AFQjCNEs-XwfgFoNKB9n6_x9-C9IffGCzg&amp;ust=1360624069171883" TargetMode="External"/><Relationship Id="rId15" Type="http://schemas.openxmlformats.org/officeDocument/2006/relationships/image" Target="../media/image17.wmf"/><Relationship Id="rId23" Type="http://schemas.openxmlformats.org/officeDocument/2006/relationships/oleObject" Target="../embeddings/oleObject8.bin"/><Relationship Id="rId10" Type="http://schemas.openxmlformats.org/officeDocument/2006/relationships/oleObject" Target="../embeddings/oleObject1.bin"/><Relationship Id="rId19" Type="http://schemas.openxmlformats.org/officeDocument/2006/relationships/oleObject" Target="../embeddings/oleObject5.bin"/><Relationship Id="rId4" Type="http://schemas.openxmlformats.org/officeDocument/2006/relationships/image" Target="../media/image20.jpeg"/><Relationship Id="rId9" Type="http://schemas.openxmlformats.org/officeDocument/2006/relationships/image" Target="../media/image23.png"/><Relationship Id="rId14" Type="http://schemas.openxmlformats.org/officeDocument/2006/relationships/oleObject" Target="../embeddings/oleObject3.bin"/><Relationship Id="rId22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onsultancy.uk/news/2632/more-than-half-of-chros-not-career-hr-professional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tiff"/><Relationship Id="rId7" Type="http://schemas.openxmlformats.org/officeDocument/2006/relationships/image" Target="../media/image54.png"/><Relationship Id="rId2" Type="http://schemas.openxmlformats.org/officeDocument/2006/relationships/image" Target="../media/image49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emf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tiff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tiff"/><Relationship Id="rId3" Type="http://schemas.openxmlformats.org/officeDocument/2006/relationships/image" Target="../media/image58.svg"/><Relationship Id="rId7" Type="http://schemas.openxmlformats.org/officeDocument/2006/relationships/image" Target="../media/image62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svg"/><Relationship Id="rId4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tiff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hyperlink" Target="mailto:etorres@begreat.com.mx" TargetMode="External"/><Relationship Id="rId7" Type="http://schemas.openxmlformats.org/officeDocument/2006/relationships/image" Target="../media/image69.pn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hyperlink" Target="mailto:mayte@begreat.com.m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D721DCB5-9F83-4B56-BB69-D1CCC88CB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488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1BDCB244-13E0-466E-B2BD-57408A6B8782}"/>
              </a:ext>
            </a:extLst>
          </p:cNvPr>
          <p:cNvSpPr/>
          <p:nvPr/>
        </p:nvSpPr>
        <p:spPr>
          <a:xfrm>
            <a:off x="436426" y="4183512"/>
            <a:ext cx="11755574" cy="1990712"/>
          </a:xfrm>
          <a:prstGeom prst="rect">
            <a:avLst/>
          </a:prstGeom>
          <a:solidFill>
            <a:srgbClr val="00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8378DFEE-2759-43E6-9DAD-CB454D993CF3}"/>
              </a:ext>
            </a:extLst>
          </p:cNvPr>
          <p:cNvSpPr>
            <a:spLocks noGrp="1"/>
          </p:cNvSpPr>
          <p:nvPr/>
        </p:nvSpPr>
        <p:spPr>
          <a:xfrm>
            <a:off x="6735048" y="4183512"/>
            <a:ext cx="5515827" cy="1990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Nueva normalidad:</a:t>
            </a:r>
            <a:r>
              <a:rPr lang="es-MX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RRHH a Socio Estratégico (SE)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BAAD586-160E-4E15-9230-48726F16DF39}"/>
              </a:ext>
            </a:extLst>
          </p:cNvPr>
          <p:cNvSpPr/>
          <p:nvPr/>
        </p:nvSpPr>
        <p:spPr>
          <a:xfrm>
            <a:off x="79674" y="4414668"/>
            <a:ext cx="6655374" cy="14465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MX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Arabic Typesetting" panose="03020402040406030203" pitchFamily="66" charset="-78"/>
              </a:rPr>
              <a:t>Open Forum</a:t>
            </a:r>
            <a:endParaRPr lang="es-MX" sz="8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  <a:cs typeface="Arabic Typesetting" panose="03020402040406030203" pitchFamily="66" charset="-78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A162F3C6-9C20-4E5F-9A39-50D5D77783E4}"/>
              </a:ext>
            </a:extLst>
          </p:cNvPr>
          <p:cNvCxnSpPr>
            <a:cxnSpLocks/>
          </p:cNvCxnSpPr>
          <p:nvPr/>
        </p:nvCxnSpPr>
        <p:spPr>
          <a:xfrm>
            <a:off x="6735048" y="4183512"/>
            <a:ext cx="0" cy="19907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Rectángulo 8">
            <a:extLst>
              <a:ext uri="{FF2B5EF4-FFF2-40B4-BE49-F238E27FC236}">
                <a16:creationId xmlns:a16="http://schemas.microsoft.com/office/drawing/2014/main" id="{EA8EB554-4168-45C1-89F8-D7AE30245D2C}"/>
              </a:ext>
            </a:extLst>
          </p:cNvPr>
          <p:cNvSpPr/>
          <p:nvPr/>
        </p:nvSpPr>
        <p:spPr>
          <a:xfrm>
            <a:off x="4359525" y="5527893"/>
            <a:ext cx="2375522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Be Great</a:t>
            </a:r>
          </a:p>
        </p:txBody>
      </p:sp>
    </p:spTree>
    <p:extLst>
      <p:ext uri="{BB962C8B-B14F-4D97-AF65-F5344CB8AC3E}">
        <p14:creationId xmlns:p14="http://schemas.microsoft.com/office/powerpoint/2010/main" val="1056385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103;p15">
            <a:extLst>
              <a:ext uri="{FF2B5EF4-FFF2-40B4-BE49-F238E27FC236}">
                <a16:creationId xmlns:a16="http://schemas.microsoft.com/office/drawing/2014/main" id="{EF34119B-3BED-4E33-8F6F-9395EB8C6636}"/>
              </a:ext>
            </a:extLst>
          </p:cNvPr>
          <p:cNvSpPr/>
          <p:nvPr/>
        </p:nvSpPr>
        <p:spPr>
          <a:xfrm>
            <a:off x="6899974" y="443984"/>
            <a:ext cx="4558556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6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 </a:t>
            </a:r>
            <a:r>
              <a:rPr lang="es-MX" sz="6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Forum</a:t>
            </a:r>
            <a:endParaRPr dirty="0"/>
          </a:p>
        </p:txBody>
      </p:sp>
      <p:cxnSp>
        <p:nvCxnSpPr>
          <p:cNvPr id="38" name="Google Shape;104;p15">
            <a:extLst>
              <a:ext uri="{FF2B5EF4-FFF2-40B4-BE49-F238E27FC236}">
                <a16:creationId xmlns:a16="http://schemas.microsoft.com/office/drawing/2014/main" id="{91AC1FCA-1F8C-4763-ACAA-C676715D5CBA}"/>
              </a:ext>
            </a:extLst>
          </p:cNvPr>
          <p:cNvCxnSpPr/>
          <p:nvPr/>
        </p:nvCxnSpPr>
        <p:spPr>
          <a:xfrm>
            <a:off x="7022522" y="1438288"/>
            <a:ext cx="5169478" cy="0"/>
          </a:xfrm>
          <a:prstGeom prst="straightConnector1">
            <a:avLst/>
          </a:prstGeom>
          <a:noFill/>
          <a:ln w="76200" cap="flat" cmpd="sng">
            <a:solidFill>
              <a:srgbClr val="3A383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" name="Google Shape;105;p15">
            <a:extLst>
              <a:ext uri="{FF2B5EF4-FFF2-40B4-BE49-F238E27FC236}">
                <a16:creationId xmlns:a16="http://schemas.microsoft.com/office/drawing/2014/main" id="{3694184F-4D71-45AC-9695-6C884F55CA3D}"/>
              </a:ext>
            </a:extLst>
          </p:cNvPr>
          <p:cNvSpPr/>
          <p:nvPr/>
        </p:nvSpPr>
        <p:spPr>
          <a:xfrm>
            <a:off x="10316399" y="1340830"/>
            <a:ext cx="188827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lang="es-MX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 Great</a:t>
            </a:r>
            <a:endParaRPr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8D1A1D9F-12CC-4BAB-BCA3-A37C1D3B6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14" y="1731818"/>
            <a:ext cx="6666449" cy="872837"/>
          </a:xfrm>
          <a:solidFill>
            <a:schemeClr val="bg1">
              <a:lumMod val="50000"/>
            </a:schemeClr>
          </a:solidFill>
        </p:spPr>
        <p:txBody>
          <a:bodyPr anchor="b">
            <a:normAutofit/>
          </a:bodyPr>
          <a:lstStyle/>
          <a:p>
            <a:pPr algn="r"/>
            <a:r>
              <a:rPr lang="es-MX" sz="5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Modelos de negocio</a:t>
            </a:r>
            <a:endParaRPr lang="es-MX" sz="54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76E3E8A-4555-4412-A164-68D8313D5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316" y="2874527"/>
            <a:ext cx="8233367" cy="353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820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103;p15">
            <a:extLst>
              <a:ext uri="{FF2B5EF4-FFF2-40B4-BE49-F238E27FC236}">
                <a16:creationId xmlns:a16="http://schemas.microsoft.com/office/drawing/2014/main" id="{EF34119B-3BED-4E33-8F6F-9395EB8C6636}"/>
              </a:ext>
            </a:extLst>
          </p:cNvPr>
          <p:cNvSpPr/>
          <p:nvPr/>
        </p:nvSpPr>
        <p:spPr>
          <a:xfrm>
            <a:off x="6899974" y="443984"/>
            <a:ext cx="4558556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6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 </a:t>
            </a:r>
            <a:r>
              <a:rPr lang="es-MX" sz="6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Forum</a:t>
            </a:r>
            <a:endParaRPr dirty="0"/>
          </a:p>
        </p:txBody>
      </p:sp>
      <p:cxnSp>
        <p:nvCxnSpPr>
          <p:cNvPr id="38" name="Google Shape;104;p15">
            <a:extLst>
              <a:ext uri="{FF2B5EF4-FFF2-40B4-BE49-F238E27FC236}">
                <a16:creationId xmlns:a16="http://schemas.microsoft.com/office/drawing/2014/main" id="{91AC1FCA-1F8C-4763-ACAA-C676715D5CBA}"/>
              </a:ext>
            </a:extLst>
          </p:cNvPr>
          <p:cNvCxnSpPr/>
          <p:nvPr/>
        </p:nvCxnSpPr>
        <p:spPr>
          <a:xfrm>
            <a:off x="7022522" y="1438288"/>
            <a:ext cx="5169478" cy="0"/>
          </a:xfrm>
          <a:prstGeom prst="straightConnector1">
            <a:avLst/>
          </a:prstGeom>
          <a:noFill/>
          <a:ln w="76200" cap="flat" cmpd="sng">
            <a:solidFill>
              <a:srgbClr val="3A383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" name="Google Shape;105;p15">
            <a:extLst>
              <a:ext uri="{FF2B5EF4-FFF2-40B4-BE49-F238E27FC236}">
                <a16:creationId xmlns:a16="http://schemas.microsoft.com/office/drawing/2014/main" id="{3694184F-4D71-45AC-9695-6C884F55CA3D}"/>
              </a:ext>
            </a:extLst>
          </p:cNvPr>
          <p:cNvSpPr/>
          <p:nvPr/>
        </p:nvSpPr>
        <p:spPr>
          <a:xfrm>
            <a:off x="10316399" y="1340830"/>
            <a:ext cx="188827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lang="es-MX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 Great</a:t>
            </a:r>
            <a:endParaRPr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8D1A1D9F-12CC-4BAB-BCA3-A37C1D3B6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14" y="1731818"/>
            <a:ext cx="6666449" cy="872837"/>
          </a:xfrm>
          <a:solidFill>
            <a:schemeClr val="bg1">
              <a:lumMod val="50000"/>
            </a:schemeClr>
          </a:solidFill>
        </p:spPr>
        <p:txBody>
          <a:bodyPr anchor="b">
            <a:normAutofit/>
          </a:bodyPr>
          <a:lstStyle/>
          <a:p>
            <a:pPr algn="r"/>
            <a:r>
              <a:rPr lang="es-MX" sz="5400" b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Maker</a:t>
            </a:r>
            <a:r>
              <a:rPr lang="es-MX" sz="5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culture</a:t>
            </a:r>
            <a:endParaRPr lang="es-MX" sz="54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Picture 2" descr="Maker Culture | Marymount School of New York">
            <a:extLst>
              <a:ext uri="{FF2B5EF4-FFF2-40B4-BE49-F238E27FC236}">
                <a16:creationId xmlns:a16="http://schemas.microsoft.com/office/drawing/2014/main" id="{3C85E069-6B18-40E2-BC90-C741078526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08"/>
          <a:stretch/>
        </p:blipFill>
        <p:spPr bwMode="auto">
          <a:xfrm>
            <a:off x="5652654" y="2607973"/>
            <a:ext cx="6539345" cy="425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85694AA-1754-4706-BDB2-4741A5CDB568}"/>
              </a:ext>
            </a:extLst>
          </p:cNvPr>
          <p:cNvSpPr txBox="1"/>
          <p:nvPr/>
        </p:nvSpPr>
        <p:spPr>
          <a:xfrm>
            <a:off x="125974" y="3070991"/>
            <a:ext cx="5398293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000" dirty="0">
                <a:solidFill>
                  <a:srgbClr val="444444"/>
                </a:solidFill>
              </a:rPr>
              <a:t>Hágalo usted mismo</a:t>
            </a:r>
            <a:r>
              <a:rPr lang="es-MX" sz="3000" b="0" i="0" dirty="0">
                <a:solidFill>
                  <a:srgbClr val="444444"/>
                </a:solidFill>
                <a:effectLst/>
              </a:rPr>
              <a:t>, alienta el autoaprendizaje y la generación de conocimiento libre</a:t>
            </a:r>
            <a:r>
              <a:rPr lang="es-MX" sz="3000" dirty="0">
                <a:solidFill>
                  <a:srgbClr val="444444"/>
                </a:solidFill>
              </a:rPr>
              <a:t>, e</a:t>
            </a:r>
            <a:r>
              <a:rPr lang="es-MX" sz="3000" b="0" i="0" dirty="0">
                <a:solidFill>
                  <a:srgbClr val="444444"/>
                </a:solidFill>
                <a:effectLst/>
              </a:rPr>
              <a:t>nfatiza </a:t>
            </a:r>
            <a:r>
              <a:rPr lang="es-MX" sz="3000" dirty="0">
                <a:solidFill>
                  <a:srgbClr val="444444"/>
                </a:solidFill>
              </a:rPr>
              <a:t>la unión de </a:t>
            </a:r>
            <a:r>
              <a:rPr lang="es-MX" sz="3000" b="0" i="0" dirty="0">
                <a:solidFill>
                  <a:srgbClr val="444444"/>
                </a:solidFill>
                <a:effectLst/>
              </a:rPr>
              <a:t>las tecnologías, así como, </a:t>
            </a:r>
            <a:r>
              <a:rPr lang="es-MX" sz="3000" dirty="0">
                <a:solidFill>
                  <a:srgbClr val="444444"/>
                </a:solidFill>
              </a:rPr>
              <a:t>la libre creación </a:t>
            </a:r>
            <a:r>
              <a:rPr lang="es-MX" sz="3000" b="0" i="0" dirty="0">
                <a:solidFill>
                  <a:srgbClr val="444444"/>
                </a:solidFill>
                <a:effectLst/>
              </a:rPr>
              <a:t>mediante la democratización tecnológica como las impresoras 3D.</a:t>
            </a:r>
            <a:endParaRPr lang="es-MX" sz="3000" dirty="0"/>
          </a:p>
        </p:txBody>
      </p:sp>
    </p:spTree>
    <p:extLst>
      <p:ext uri="{BB962C8B-B14F-4D97-AF65-F5344CB8AC3E}">
        <p14:creationId xmlns:p14="http://schemas.microsoft.com/office/powerpoint/2010/main" val="70453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103;p15">
            <a:extLst>
              <a:ext uri="{FF2B5EF4-FFF2-40B4-BE49-F238E27FC236}">
                <a16:creationId xmlns:a16="http://schemas.microsoft.com/office/drawing/2014/main" id="{EF34119B-3BED-4E33-8F6F-9395EB8C6636}"/>
              </a:ext>
            </a:extLst>
          </p:cNvPr>
          <p:cNvSpPr/>
          <p:nvPr/>
        </p:nvSpPr>
        <p:spPr>
          <a:xfrm>
            <a:off x="6899974" y="443984"/>
            <a:ext cx="4558556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6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 </a:t>
            </a:r>
            <a:r>
              <a:rPr lang="es-MX" sz="6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Forum</a:t>
            </a:r>
            <a:endParaRPr dirty="0"/>
          </a:p>
        </p:txBody>
      </p:sp>
      <p:cxnSp>
        <p:nvCxnSpPr>
          <p:cNvPr id="38" name="Google Shape;104;p15">
            <a:extLst>
              <a:ext uri="{FF2B5EF4-FFF2-40B4-BE49-F238E27FC236}">
                <a16:creationId xmlns:a16="http://schemas.microsoft.com/office/drawing/2014/main" id="{91AC1FCA-1F8C-4763-ACAA-C676715D5CBA}"/>
              </a:ext>
            </a:extLst>
          </p:cNvPr>
          <p:cNvCxnSpPr/>
          <p:nvPr/>
        </p:nvCxnSpPr>
        <p:spPr>
          <a:xfrm>
            <a:off x="7022522" y="1438288"/>
            <a:ext cx="5169478" cy="0"/>
          </a:xfrm>
          <a:prstGeom prst="straightConnector1">
            <a:avLst/>
          </a:prstGeom>
          <a:noFill/>
          <a:ln w="76200" cap="flat" cmpd="sng">
            <a:solidFill>
              <a:srgbClr val="3A383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" name="Google Shape;105;p15">
            <a:extLst>
              <a:ext uri="{FF2B5EF4-FFF2-40B4-BE49-F238E27FC236}">
                <a16:creationId xmlns:a16="http://schemas.microsoft.com/office/drawing/2014/main" id="{3694184F-4D71-45AC-9695-6C884F55CA3D}"/>
              </a:ext>
            </a:extLst>
          </p:cNvPr>
          <p:cNvSpPr/>
          <p:nvPr/>
        </p:nvSpPr>
        <p:spPr>
          <a:xfrm>
            <a:off x="10316399" y="1340830"/>
            <a:ext cx="188827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lang="es-MX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 Great</a:t>
            </a:r>
            <a:endParaRPr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8D1A1D9F-12CC-4BAB-BCA3-A37C1D3B6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13" y="1731818"/>
            <a:ext cx="6098414" cy="872837"/>
          </a:xfrm>
          <a:solidFill>
            <a:schemeClr val="bg1">
              <a:lumMod val="50000"/>
            </a:schemeClr>
          </a:solidFill>
        </p:spPr>
        <p:txBody>
          <a:bodyPr anchor="b">
            <a:normAutofit/>
          </a:bodyPr>
          <a:lstStyle/>
          <a:p>
            <a:pPr algn="r"/>
            <a:r>
              <a:rPr lang="es-MX" sz="5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Paradojas</a:t>
            </a:r>
            <a:endParaRPr lang="es-MX" sz="5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Marcador de texto 1">
            <a:extLst>
              <a:ext uri="{FF2B5EF4-FFF2-40B4-BE49-F238E27FC236}">
                <a16:creationId xmlns:a16="http://schemas.microsoft.com/office/drawing/2014/main" id="{A15321DD-04C9-49DC-9F6F-7802CAEEE654}"/>
              </a:ext>
            </a:extLst>
          </p:cNvPr>
          <p:cNvSpPr txBox="1">
            <a:spLocks/>
          </p:cNvSpPr>
          <p:nvPr/>
        </p:nvSpPr>
        <p:spPr>
          <a:xfrm>
            <a:off x="685800" y="2858354"/>
            <a:ext cx="10820400" cy="3622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514350">
              <a:buSzPct val="100000"/>
              <a:buFont typeface="+mj-lt"/>
              <a:buAutoNum type="arabicPeriod"/>
            </a:pPr>
            <a:r>
              <a:rPr lang="es-MX" sz="3200" dirty="0"/>
              <a:t>El ser humano no aprende a la misma velocidad que tienen los avances tecnológicos que describe la Ley de Moore.</a:t>
            </a:r>
          </a:p>
          <a:p>
            <a:pPr marL="742950" indent="-514350">
              <a:buSzPct val="100000"/>
              <a:buFont typeface="+mj-lt"/>
              <a:buAutoNum type="arabicPeriod"/>
            </a:pPr>
            <a:r>
              <a:rPr lang="es-MX" sz="3200" dirty="0"/>
              <a:t>Las organizaciones que están a la vanguardia tecnológica dejarán de estarlo al paso del tiempo.</a:t>
            </a:r>
          </a:p>
          <a:p>
            <a:pPr marL="742950" indent="-514350">
              <a:buSzPct val="100000"/>
              <a:buFont typeface="+mj-lt"/>
              <a:buAutoNum type="arabicPeriod"/>
            </a:pPr>
            <a:r>
              <a:rPr lang="es-MX" sz="3200" dirty="0"/>
              <a:t>La tecnología que fue diseñada para facilitar el trabajo requiere de una estrategia de enseñanza-aprendizaje “evangelización digital”.</a:t>
            </a:r>
          </a:p>
        </p:txBody>
      </p:sp>
    </p:spTree>
    <p:extLst>
      <p:ext uri="{BB962C8B-B14F-4D97-AF65-F5344CB8AC3E}">
        <p14:creationId xmlns:p14="http://schemas.microsoft.com/office/powerpoint/2010/main" val="1848176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103;p15">
            <a:extLst>
              <a:ext uri="{FF2B5EF4-FFF2-40B4-BE49-F238E27FC236}">
                <a16:creationId xmlns:a16="http://schemas.microsoft.com/office/drawing/2014/main" id="{EF34119B-3BED-4E33-8F6F-9395EB8C6636}"/>
              </a:ext>
            </a:extLst>
          </p:cNvPr>
          <p:cNvSpPr/>
          <p:nvPr/>
        </p:nvSpPr>
        <p:spPr>
          <a:xfrm>
            <a:off x="6899974" y="443984"/>
            <a:ext cx="4558556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6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 </a:t>
            </a:r>
            <a:r>
              <a:rPr lang="es-MX" sz="6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Forum</a:t>
            </a:r>
            <a:endParaRPr dirty="0"/>
          </a:p>
        </p:txBody>
      </p:sp>
      <p:cxnSp>
        <p:nvCxnSpPr>
          <p:cNvPr id="38" name="Google Shape;104;p15">
            <a:extLst>
              <a:ext uri="{FF2B5EF4-FFF2-40B4-BE49-F238E27FC236}">
                <a16:creationId xmlns:a16="http://schemas.microsoft.com/office/drawing/2014/main" id="{91AC1FCA-1F8C-4763-ACAA-C676715D5CBA}"/>
              </a:ext>
            </a:extLst>
          </p:cNvPr>
          <p:cNvCxnSpPr/>
          <p:nvPr/>
        </p:nvCxnSpPr>
        <p:spPr>
          <a:xfrm>
            <a:off x="7022522" y="1438288"/>
            <a:ext cx="5169478" cy="0"/>
          </a:xfrm>
          <a:prstGeom prst="straightConnector1">
            <a:avLst/>
          </a:prstGeom>
          <a:noFill/>
          <a:ln w="76200" cap="flat" cmpd="sng">
            <a:solidFill>
              <a:srgbClr val="3A383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" name="Google Shape;105;p15">
            <a:extLst>
              <a:ext uri="{FF2B5EF4-FFF2-40B4-BE49-F238E27FC236}">
                <a16:creationId xmlns:a16="http://schemas.microsoft.com/office/drawing/2014/main" id="{3694184F-4D71-45AC-9695-6C884F55CA3D}"/>
              </a:ext>
            </a:extLst>
          </p:cNvPr>
          <p:cNvSpPr/>
          <p:nvPr/>
        </p:nvSpPr>
        <p:spPr>
          <a:xfrm>
            <a:off x="10316399" y="1340830"/>
            <a:ext cx="188827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lang="es-MX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 Great</a:t>
            </a:r>
            <a:endParaRPr dirty="0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1F19A266-E34A-4486-ABFF-ACCF5E4229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" t="1110" b="1141"/>
          <a:stretch/>
        </p:blipFill>
        <p:spPr bwMode="auto">
          <a:xfrm>
            <a:off x="0" y="1"/>
            <a:ext cx="12192000" cy="686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EC1F8B8B-FA86-4ED3-A475-1CAE895DD354}"/>
              </a:ext>
            </a:extLst>
          </p:cNvPr>
          <p:cNvSpPr txBox="1">
            <a:spLocks/>
          </p:cNvSpPr>
          <p:nvPr/>
        </p:nvSpPr>
        <p:spPr>
          <a:xfrm>
            <a:off x="1034979" y="2743972"/>
            <a:ext cx="4841080" cy="25373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Además en cualquier momento las cosas cambian.</a:t>
            </a:r>
          </a:p>
        </p:txBody>
      </p:sp>
    </p:spTree>
    <p:extLst>
      <p:ext uri="{BB962C8B-B14F-4D97-AF65-F5344CB8AC3E}">
        <p14:creationId xmlns:p14="http://schemas.microsoft.com/office/powerpoint/2010/main" val="981418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103;p15">
            <a:extLst>
              <a:ext uri="{FF2B5EF4-FFF2-40B4-BE49-F238E27FC236}">
                <a16:creationId xmlns:a16="http://schemas.microsoft.com/office/drawing/2014/main" id="{EF34119B-3BED-4E33-8F6F-9395EB8C6636}"/>
              </a:ext>
            </a:extLst>
          </p:cNvPr>
          <p:cNvSpPr/>
          <p:nvPr/>
        </p:nvSpPr>
        <p:spPr>
          <a:xfrm>
            <a:off x="6899974" y="443984"/>
            <a:ext cx="4558556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6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 </a:t>
            </a:r>
            <a:r>
              <a:rPr lang="es-MX" sz="6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Forum</a:t>
            </a:r>
            <a:endParaRPr dirty="0"/>
          </a:p>
        </p:txBody>
      </p:sp>
      <p:cxnSp>
        <p:nvCxnSpPr>
          <p:cNvPr id="38" name="Google Shape;104;p15">
            <a:extLst>
              <a:ext uri="{FF2B5EF4-FFF2-40B4-BE49-F238E27FC236}">
                <a16:creationId xmlns:a16="http://schemas.microsoft.com/office/drawing/2014/main" id="{91AC1FCA-1F8C-4763-ACAA-C676715D5CBA}"/>
              </a:ext>
            </a:extLst>
          </p:cNvPr>
          <p:cNvCxnSpPr/>
          <p:nvPr/>
        </p:nvCxnSpPr>
        <p:spPr>
          <a:xfrm>
            <a:off x="7022522" y="1438288"/>
            <a:ext cx="5169478" cy="0"/>
          </a:xfrm>
          <a:prstGeom prst="straightConnector1">
            <a:avLst/>
          </a:prstGeom>
          <a:noFill/>
          <a:ln w="76200" cap="flat" cmpd="sng">
            <a:solidFill>
              <a:srgbClr val="3A383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" name="Google Shape;105;p15">
            <a:extLst>
              <a:ext uri="{FF2B5EF4-FFF2-40B4-BE49-F238E27FC236}">
                <a16:creationId xmlns:a16="http://schemas.microsoft.com/office/drawing/2014/main" id="{3694184F-4D71-45AC-9695-6C884F55CA3D}"/>
              </a:ext>
            </a:extLst>
          </p:cNvPr>
          <p:cNvSpPr/>
          <p:nvPr/>
        </p:nvSpPr>
        <p:spPr>
          <a:xfrm>
            <a:off x="10316399" y="1340830"/>
            <a:ext cx="188827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lang="es-MX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 Great</a:t>
            </a:r>
            <a:endParaRPr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8466902A-F309-42CB-8268-486CFF1EB2D5}"/>
              </a:ext>
            </a:extLst>
          </p:cNvPr>
          <p:cNvSpPr txBox="1">
            <a:spLocks/>
          </p:cNvSpPr>
          <p:nvPr/>
        </p:nvSpPr>
        <p:spPr>
          <a:xfrm>
            <a:off x="1062110" y="2198260"/>
            <a:ext cx="3932237" cy="1238250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s-MX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4" descr="http://2.bp.blogspot.com/_Xxtc1clQiSs/TG4CV1LiB-I/AAAAAAAAEiI/DMCXMt_GxZc/s400/MMOMOOM.jpg">
            <a:hlinkClick r:id="rId3"/>
            <a:extLst>
              <a:ext uri="{FF2B5EF4-FFF2-40B4-BE49-F238E27FC236}">
                <a16:creationId xmlns:a16="http://schemas.microsoft.com/office/drawing/2014/main" id="{82F07853-B2B2-4529-BCEB-975417070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5045" y="5168276"/>
            <a:ext cx="918482" cy="924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https://encrypted-tbn1.gstatic.com/images?q=tbn:ANd9GcR6UGiuFJjlBBS3fqLMVkI92OZ_cWznjdThPUwL5dXTASPpUr2iew">
            <a:hlinkClick r:id="rId5"/>
            <a:extLst>
              <a:ext uri="{FF2B5EF4-FFF2-40B4-BE49-F238E27FC236}">
                <a16:creationId xmlns:a16="http://schemas.microsoft.com/office/drawing/2014/main" id="{50DB6CA9-18EB-412C-A433-08141E19D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6987" y="5241002"/>
            <a:ext cx="1008880" cy="91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 descr="http://www.fundapymes.com/blog/wp-content/uploads/2012/02/aumentar_ventas.jpg">
            <a:hlinkClick r:id="rId7"/>
            <a:extLst>
              <a:ext uri="{FF2B5EF4-FFF2-40B4-BE49-F238E27FC236}">
                <a16:creationId xmlns:a16="http://schemas.microsoft.com/office/drawing/2014/main" id="{67F5424F-F965-46C7-9AEF-7CA43D490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4968" y="5140059"/>
            <a:ext cx="1353483" cy="90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14" descr="stk19951boj.png">
            <a:extLst>
              <a:ext uri="{FF2B5EF4-FFF2-40B4-BE49-F238E27FC236}">
                <a16:creationId xmlns:a16="http://schemas.microsoft.com/office/drawing/2014/main" id="{7DD855BC-645D-44CB-8134-DDE970FAE19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9756" y="5201179"/>
            <a:ext cx="685652" cy="938920"/>
          </a:xfrm>
          <a:prstGeom prst="rect">
            <a:avLst/>
          </a:prstGeom>
        </p:spPr>
      </p:pic>
      <p:graphicFrame>
        <p:nvGraphicFramePr>
          <p:cNvPr id="16" name="Object 23">
            <a:extLst>
              <a:ext uri="{FF2B5EF4-FFF2-40B4-BE49-F238E27FC236}">
                <a16:creationId xmlns:a16="http://schemas.microsoft.com/office/drawing/2014/main" id="{496B0F8B-9D78-4F00-81D3-D96CE6285B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9184" y="2080726"/>
          <a:ext cx="969854" cy="1154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4" name="Imagen" r:id="rId10" imgW="2209320" imgH="2628720" progId="MS_ClipArt_Gallery.2">
                  <p:embed/>
                </p:oleObj>
              </mc:Choice>
              <mc:Fallback>
                <p:oleObj name="Imagen" r:id="rId10" imgW="2209320" imgH="2628720" progId="MS_ClipArt_Gallery.2">
                  <p:embed/>
                  <p:pic>
                    <p:nvPicPr>
                      <p:cNvPr id="16" name="Object 23">
                        <a:extLst>
                          <a:ext uri="{FF2B5EF4-FFF2-40B4-BE49-F238E27FC236}">
                            <a16:creationId xmlns:a16="http://schemas.microsoft.com/office/drawing/2014/main" id="{496B0F8B-9D78-4F00-81D3-D96CE6285B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9184" y="2080726"/>
                        <a:ext cx="969854" cy="11542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0">
            <a:extLst>
              <a:ext uri="{FF2B5EF4-FFF2-40B4-BE49-F238E27FC236}">
                <a16:creationId xmlns:a16="http://schemas.microsoft.com/office/drawing/2014/main" id="{B6D686F5-BC38-4FAB-8864-E90CCBE643F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13486" y="2360297"/>
          <a:ext cx="301272" cy="6474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5" name="Imagen" r:id="rId12" imgW="1857600" imgH="3995640" progId="MS_ClipArt_Gallery.2">
                  <p:embed/>
                </p:oleObj>
              </mc:Choice>
              <mc:Fallback>
                <p:oleObj name="Imagen" r:id="rId12" imgW="1857600" imgH="3995640" progId="MS_ClipArt_Gallery.2">
                  <p:embed/>
                  <p:pic>
                    <p:nvPicPr>
                      <p:cNvPr id="17" name="Object 10">
                        <a:extLst>
                          <a:ext uri="{FF2B5EF4-FFF2-40B4-BE49-F238E27FC236}">
                            <a16:creationId xmlns:a16="http://schemas.microsoft.com/office/drawing/2014/main" id="{B6D686F5-BC38-4FAB-8864-E90CCBE643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3486" y="2360297"/>
                        <a:ext cx="301272" cy="6474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3">
            <a:extLst>
              <a:ext uri="{FF2B5EF4-FFF2-40B4-BE49-F238E27FC236}">
                <a16:creationId xmlns:a16="http://schemas.microsoft.com/office/drawing/2014/main" id="{7F1F28B3-AB6C-415D-958A-3F963166CB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53380" y="2460140"/>
          <a:ext cx="515725" cy="547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6" name="Imagen" r:id="rId14" imgW="2409480" imgH="2562120" progId="MS_ClipArt_Gallery.2">
                  <p:embed/>
                </p:oleObj>
              </mc:Choice>
              <mc:Fallback>
                <p:oleObj name="Imagen" r:id="rId14" imgW="2409480" imgH="2562120" progId="MS_ClipArt_Gallery.2">
                  <p:embed/>
                  <p:pic>
                    <p:nvPicPr>
                      <p:cNvPr id="18" name="Object 13">
                        <a:extLst>
                          <a:ext uri="{FF2B5EF4-FFF2-40B4-BE49-F238E27FC236}">
                            <a16:creationId xmlns:a16="http://schemas.microsoft.com/office/drawing/2014/main" id="{7F1F28B3-AB6C-415D-958A-3F963166CB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3380" y="2460140"/>
                        <a:ext cx="515725" cy="5476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21">
            <a:extLst>
              <a:ext uri="{FF2B5EF4-FFF2-40B4-BE49-F238E27FC236}">
                <a16:creationId xmlns:a16="http://schemas.microsoft.com/office/drawing/2014/main" id="{1FD1AE70-DC97-4C95-B3BA-227B2C6B3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1716" y="3195719"/>
            <a:ext cx="1127790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defTabSz="400050">
              <a:tabLst>
                <a:tab pos="1143000" algn="l"/>
              </a:tabLst>
              <a:defRPr sz="9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1pPr>
            <a:lvl2pPr marL="742950" indent="-285750" defTabSz="400050">
              <a:tabLst>
                <a:tab pos="1143000" algn="l"/>
              </a:tabLst>
              <a:defRPr sz="9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defTabSz="400050">
              <a:tabLst>
                <a:tab pos="1143000" algn="l"/>
              </a:tabLst>
              <a:defRPr sz="9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defTabSz="400050">
              <a:tabLst>
                <a:tab pos="1143000" algn="l"/>
              </a:tabLst>
              <a:defRPr sz="9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defTabSz="400050">
              <a:tabLst>
                <a:tab pos="1143000" algn="l"/>
              </a:tabLst>
              <a:defRPr sz="9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defTabSz="40005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sz="9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defTabSz="40005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sz="9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defTabSz="40005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sz="9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defTabSz="40005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sz="9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algn="ctr"/>
            <a:r>
              <a:rPr lang="es-ES_tradnl" sz="1800" dirty="0">
                <a:latin typeface="+mj-lt"/>
                <a:cs typeface="Avenir Book"/>
              </a:rPr>
              <a:t>Cuestiono</a:t>
            </a:r>
          </a:p>
        </p:txBody>
      </p:sp>
      <p:sp>
        <p:nvSpPr>
          <p:cNvPr id="20" name="Text Box 22">
            <a:extLst>
              <a:ext uri="{FF2B5EF4-FFF2-40B4-BE49-F238E27FC236}">
                <a16:creationId xmlns:a16="http://schemas.microsoft.com/office/drawing/2014/main" id="{2829534B-8583-4C69-A181-DF172836C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2879" y="3195719"/>
            <a:ext cx="926452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defTabSz="400050">
              <a:tabLst>
                <a:tab pos="1143000" algn="l"/>
              </a:tabLst>
              <a:defRPr sz="9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1pPr>
            <a:lvl2pPr marL="742950" indent="-285750" defTabSz="400050">
              <a:tabLst>
                <a:tab pos="1143000" algn="l"/>
              </a:tabLst>
              <a:defRPr sz="9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defTabSz="400050">
              <a:tabLst>
                <a:tab pos="1143000" algn="l"/>
              </a:tabLst>
              <a:defRPr sz="9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defTabSz="400050">
              <a:tabLst>
                <a:tab pos="1143000" algn="l"/>
              </a:tabLst>
              <a:defRPr sz="9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defTabSz="400050">
              <a:tabLst>
                <a:tab pos="1143000" algn="l"/>
              </a:tabLst>
              <a:defRPr sz="9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defTabSz="40005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sz="9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defTabSz="40005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sz="9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defTabSz="40005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sz="9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defTabSz="40005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sz="9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algn="ctr"/>
            <a:r>
              <a:rPr lang="es-ES_tradnl" sz="1800" dirty="0">
                <a:latin typeface="+mj-lt"/>
                <a:cs typeface="Avenir Book"/>
              </a:rPr>
              <a:t>Analizo</a:t>
            </a:r>
          </a:p>
        </p:txBody>
      </p:sp>
      <p:sp>
        <p:nvSpPr>
          <p:cNvPr id="21" name="Text Box 24">
            <a:extLst>
              <a:ext uri="{FF2B5EF4-FFF2-40B4-BE49-F238E27FC236}">
                <a16:creationId xmlns:a16="http://schemas.microsoft.com/office/drawing/2014/main" id="{376E7D0E-17E5-48B5-9B02-86F4E056C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4232" y="3195719"/>
            <a:ext cx="964735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defTabSz="400050">
              <a:tabLst>
                <a:tab pos="1143000" algn="l"/>
              </a:tabLst>
              <a:defRPr sz="9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1pPr>
            <a:lvl2pPr marL="742950" indent="-285750" defTabSz="400050">
              <a:tabLst>
                <a:tab pos="1143000" algn="l"/>
              </a:tabLst>
              <a:defRPr sz="9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defTabSz="400050">
              <a:tabLst>
                <a:tab pos="1143000" algn="l"/>
              </a:tabLst>
              <a:defRPr sz="9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defTabSz="400050">
              <a:tabLst>
                <a:tab pos="1143000" algn="l"/>
              </a:tabLst>
              <a:defRPr sz="9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defTabSz="400050">
              <a:tabLst>
                <a:tab pos="1143000" algn="l"/>
              </a:tabLst>
              <a:defRPr sz="9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defTabSz="40005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sz="9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defTabSz="40005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sz="9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defTabSz="40005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sz="9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defTabSz="40005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sz="9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r>
              <a:rPr lang="es-ES_tradnl" sz="1800" dirty="0">
                <a:latin typeface="+mj-lt"/>
                <a:cs typeface="Avenir Book"/>
              </a:rPr>
              <a:t>Planifico</a:t>
            </a:r>
          </a:p>
        </p:txBody>
      </p:sp>
      <p:graphicFrame>
        <p:nvGraphicFramePr>
          <p:cNvPr id="22" name="Object 25">
            <a:extLst>
              <a:ext uri="{FF2B5EF4-FFF2-40B4-BE49-F238E27FC236}">
                <a16:creationId xmlns:a16="http://schemas.microsoft.com/office/drawing/2014/main" id="{9E3EBD98-5FF2-4613-A979-979A876BC9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42583" y="2446069"/>
          <a:ext cx="553998" cy="524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7" name="Imagen" r:id="rId16" imgW="2504520" imgH="2371320" progId="MS_ClipArt_Gallery.2">
                  <p:embed/>
                </p:oleObj>
              </mc:Choice>
              <mc:Fallback>
                <p:oleObj name="Imagen" r:id="rId16" imgW="2504520" imgH="2371320" progId="MS_ClipArt_Gallery.2">
                  <p:embed/>
                  <p:pic>
                    <p:nvPicPr>
                      <p:cNvPr id="22" name="Object 25">
                        <a:extLst>
                          <a:ext uri="{FF2B5EF4-FFF2-40B4-BE49-F238E27FC236}">
                            <a16:creationId xmlns:a16="http://schemas.microsoft.com/office/drawing/2014/main" id="{9E3EBD98-5FF2-4613-A979-979A876BC9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2583" y="2446069"/>
                        <a:ext cx="553998" cy="5248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26">
            <a:extLst>
              <a:ext uri="{FF2B5EF4-FFF2-40B4-BE49-F238E27FC236}">
                <a16:creationId xmlns:a16="http://schemas.microsoft.com/office/drawing/2014/main" id="{D681BD45-56E3-4D89-8678-BF038CE62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3868" y="3195719"/>
            <a:ext cx="741739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defTabSz="400050">
              <a:tabLst>
                <a:tab pos="1143000" algn="l"/>
              </a:tabLst>
              <a:defRPr sz="9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1pPr>
            <a:lvl2pPr marL="742950" indent="-285750" defTabSz="400050">
              <a:tabLst>
                <a:tab pos="1143000" algn="l"/>
              </a:tabLst>
              <a:defRPr sz="9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defTabSz="400050">
              <a:tabLst>
                <a:tab pos="1143000" algn="l"/>
              </a:tabLst>
              <a:defRPr sz="9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defTabSz="400050">
              <a:tabLst>
                <a:tab pos="1143000" algn="l"/>
              </a:tabLst>
              <a:defRPr sz="9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defTabSz="400050">
              <a:tabLst>
                <a:tab pos="1143000" algn="l"/>
              </a:tabLst>
              <a:defRPr sz="9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defTabSz="40005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sz="9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defTabSz="40005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sz="9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defTabSz="40005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sz="9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defTabSz="40005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sz="9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r>
              <a:rPr lang="es-ES_tradnl" sz="1800" dirty="0">
                <a:latin typeface="+mj-lt"/>
                <a:cs typeface="Avenir Book"/>
              </a:rPr>
              <a:t>Hago</a:t>
            </a:r>
          </a:p>
        </p:txBody>
      </p:sp>
      <p:sp>
        <p:nvSpPr>
          <p:cNvPr id="24" name="Text Box 27">
            <a:extLst>
              <a:ext uri="{FF2B5EF4-FFF2-40B4-BE49-F238E27FC236}">
                <a16:creationId xmlns:a16="http://schemas.microsoft.com/office/drawing/2014/main" id="{D66A1C63-2F15-49A5-A6A7-74C0A03F9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2244" y="3195719"/>
            <a:ext cx="1059550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defTabSz="400050">
              <a:tabLst>
                <a:tab pos="1143000" algn="l"/>
              </a:tabLst>
              <a:defRPr sz="9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1pPr>
            <a:lvl2pPr marL="742950" indent="-285750" defTabSz="400050">
              <a:tabLst>
                <a:tab pos="1143000" algn="l"/>
              </a:tabLst>
              <a:defRPr sz="9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defTabSz="400050">
              <a:tabLst>
                <a:tab pos="1143000" algn="l"/>
              </a:tabLst>
              <a:defRPr sz="9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defTabSz="400050">
              <a:tabLst>
                <a:tab pos="1143000" algn="l"/>
              </a:tabLst>
              <a:defRPr sz="9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defTabSz="400050">
              <a:tabLst>
                <a:tab pos="1143000" algn="l"/>
              </a:tabLst>
              <a:defRPr sz="9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defTabSz="40005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sz="9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defTabSz="40005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sz="9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defTabSz="40005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sz="9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defTabSz="40005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sz="9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r>
              <a:rPr lang="es-ES_tradnl" sz="1800" dirty="0">
                <a:latin typeface="+mj-lt"/>
                <a:cs typeface="Avenir Book"/>
              </a:rPr>
              <a:t>Disfruto</a:t>
            </a:r>
          </a:p>
        </p:txBody>
      </p:sp>
      <p:sp>
        <p:nvSpPr>
          <p:cNvPr id="25" name="Text Box 31">
            <a:extLst>
              <a:ext uri="{FF2B5EF4-FFF2-40B4-BE49-F238E27FC236}">
                <a16:creationId xmlns:a16="http://schemas.microsoft.com/office/drawing/2014/main" id="{97D68156-5550-40BE-8093-2FF41739D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283" y="1499438"/>
            <a:ext cx="174278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00050">
              <a:tabLst>
                <a:tab pos="1143000" algn="l"/>
              </a:tabLst>
              <a:defRPr sz="9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1pPr>
            <a:lvl2pPr marL="742950" indent="-285750" defTabSz="400050">
              <a:tabLst>
                <a:tab pos="1143000" algn="l"/>
              </a:tabLst>
              <a:defRPr sz="9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defTabSz="400050">
              <a:tabLst>
                <a:tab pos="1143000" algn="l"/>
              </a:tabLst>
              <a:defRPr sz="9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defTabSz="400050">
              <a:tabLst>
                <a:tab pos="1143000" algn="l"/>
              </a:tabLst>
              <a:defRPr sz="9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defTabSz="400050">
              <a:tabLst>
                <a:tab pos="1143000" algn="l"/>
              </a:tabLst>
              <a:defRPr sz="9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defTabSz="40005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sz="9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defTabSz="40005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sz="9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defTabSz="40005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sz="9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defTabSz="40005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sz="9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r>
              <a:rPr lang="es-ES_tradnl" sz="6000" dirty="0">
                <a:solidFill>
                  <a:sysClr val="windowText" lastClr="000000"/>
                </a:solidFill>
                <a:latin typeface="+mj-lt"/>
                <a:cs typeface="Avenir Light"/>
              </a:rPr>
              <a:t>2020</a:t>
            </a:r>
          </a:p>
        </p:txBody>
      </p:sp>
      <p:sp>
        <p:nvSpPr>
          <p:cNvPr id="26" name="Text Box 32">
            <a:extLst>
              <a:ext uri="{FF2B5EF4-FFF2-40B4-BE49-F238E27FC236}">
                <a16:creationId xmlns:a16="http://schemas.microsoft.com/office/drawing/2014/main" id="{8B092D48-1D53-46BB-8E60-196C08182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4311" y="1499438"/>
            <a:ext cx="175560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00050">
              <a:tabLst>
                <a:tab pos="1143000" algn="l"/>
              </a:tabLst>
              <a:defRPr sz="9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1pPr>
            <a:lvl2pPr marL="742950" indent="-285750" defTabSz="400050">
              <a:tabLst>
                <a:tab pos="1143000" algn="l"/>
              </a:tabLst>
              <a:defRPr sz="9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defTabSz="400050">
              <a:tabLst>
                <a:tab pos="1143000" algn="l"/>
              </a:tabLst>
              <a:defRPr sz="9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defTabSz="400050">
              <a:tabLst>
                <a:tab pos="1143000" algn="l"/>
              </a:tabLst>
              <a:defRPr sz="9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defTabSz="400050">
              <a:tabLst>
                <a:tab pos="1143000" algn="l"/>
              </a:tabLst>
              <a:defRPr sz="9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defTabSz="40005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sz="9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defTabSz="40005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sz="9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defTabSz="40005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sz="9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defTabSz="40005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sz="9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r>
              <a:rPr lang="es-ES_tradnl" sz="6000" dirty="0">
                <a:solidFill>
                  <a:sysClr val="windowText" lastClr="000000"/>
                </a:solidFill>
                <a:latin typeface="+mj-lt"/>
                <a:cs typeface="Avenir Light"/>
              </a:rPr>
              <a:t>2030</a:t>
            </a:r>
          </a:p>
        </p:txBody>
      </p:sp>
      <p:grpSp>
        <p:nvGrpSpPr>
          <p:cNvPr id="27" name="Group 69">
            <a:extLst>
              <a:ext uri="{FF2B5EF4-FFF2-40B4-BE49-F238E27FC236}">
                <a16:creationId xmlns:a16="http://schemas.microsoft.com/office/drawing/2014/main" id="{45674CC8-F29D-4AFC-B62E-0E94F9CD6094}"/>
              </a:ext>
            </a:extLst>
          </p:cNvPr>
          <p:cNvGrpSpPr>
            <a:grpSpLocks/>
          </p:cNvGrpSpPr>
          <p:nvPr/>
        </p:nvGrpSpPr>
        <p:grpSpPr bwMode="auto">
          <a:xfrm>
            <a:off x="6961575" y="2333083"/>
            <a:ext cx="455669" cy="735645"/>
            <a:chOff x="4774" y="2818"/>
            <a:chExt cx="1334" cy="892"/>
          </a:xfrm>
        </p:grpSpPr>
        <p:grpSp>
          <p:nvGrpSpPr>
            <p:cNvPr id="28" name="Group 39">
              <a:extLst>
                <a:ext uri="{FF2B5EF4-FFF2-40B4-BE49-F238E27FC236}">
                  <a16:creationId xmlns:a16="http://schemas.microsoft.com/office/drawing/2014/main" id="{8E42A36E-5A8E-4BAF-9761-17EFA87D20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74" y="2818"/>
              <a:ext cx="1334" cy="892"/>
              <a:chOff x="2720" y="1624"/>
              <a:chExt cx="1334" cy="892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EC77DB36-66E6-406D-95EA-4106856CE7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2" y="2154"/>
                <a:ext cx="299" cy="185"/>
              </a:xfrm>
              <a:custGeom>
                <a:avLst/>
                <a:gdLst>
                  <a:gd name="T0" fmla="*/ 118 w 299"/>
                  <a:gd name="T1" fmla="*/ 0 h 185"/>
                  <a:gd name="T2" fmla="*/ 137 w 299"/>
                  <a:gd name="T3" fmla="*/ 17 h 185"/>
                  <a:gd name="T4" fmla="*/ 49 w 299"/>
                  <a:gd name="T5" fmla="*/ 139 h 185"/>
                  <a:gd name="T6" fmla="*/ 57 w 299"/>
                  <a:gd name="T7" fmla="*/ 147 h 185"/>
                  <a:gd name="T8" fmla="*/ 126 w 299"/>
                  <a:gd name="T9" fmla="*/ 120 h 185"/>
                  <a:gd name="T10" fmla="*/ 211 w 299"/>
                  <a:gd name="T11" fmla="*/ 106 h 185"/>
                  <a:gd name="T12" fmla="*/ 251 w 299"/>
                  <a:gd name="T13" fmla="*/ 104 h 185"/>
                  <a:gd name="T14" fmla="*/ 280 w 299"/>
                  <a:gd name="T15" fmla="*/ 64 h 185"/>
                  <a:gd name="T16" fmla="*/ 299 w 299"/>
                  <a:gd name="T17" fmla="*/ 66 h 185"/>
                  <a:gd name="T18" fmla="*/ 267 w 299"/>
                  <a:gd name="T19" fmla="*/ 122 h 185"/>
                  <a:gd name="T20" fmla="*/ 251 w 299"/>
                  <a:gd name="T21" fmla="*/ 131 h 185"/>
                  <a:gd name="T22" fmla="*/ 224 w 299"/>
                  <a:gd name="T23" fmla="*/ 128 h 185"/>
                  <a:gd name="T24" fmla="*/ 175 w 299"/>
                  <a:gd name="T25" fmla="*/ 131 h 185"/>
                  <a:gd name="T26" fmla="*/ 121 w 299"/>
                  <a:gd name="T27" fmla="*/ 139 h 185"/>
                  <a:gd name="T28" fmla="*/ 62 w 299"/>
                  <a:gd name="T29" fmla="*/ 172 h 185"/>
                  <a:gd name="T30" fmla="*/ 22 w 299"/>
                  <a:gd name="T31" fmla="*/ 185 h 185"/>
                  <a:gd name="T32" fmla="*/ 5 w 299"/>
                  <a:gd name="T33" fmla="*/ 177 h 185"/>
                  <a:gd name="T34" fmla="*/ 0 w 299"/>
                  <a:gd name="T35" fmla="*/ 155 h 185"/>
                  <a:gd name="T36" fmla="*/ 118 w 299"/>
                  <a:gd name="T37" fmla="*/ 0 h 18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99"/>
                  <a:gd name="T58" fmla="*/ 0 h 185"/>
                  <a:gd name="T59" fmla="*/ 299 w 299"/>
                  <a:gd name="T60" fmla="*/ 185 h 18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99" h="185">
                    <a:moveTo>
                      <a:pt x="118" y="0"/>
                    </a:moveTo>
                    <a:lnTo>
                      <a:pt x="137" y="17"/>
                    </a:lnTo>
                    <a:lnTo>
                      <a:pt x="49" y="139"/>
                    </a:lnTo>
                    <a:lnTo>
                      <a:pt x="57" y="147"/>
                    </a:lnTo>
                    <a:lnTo>
                      <a:pt x="126" y="120"/>
                    </a:lnTo>
                    <a:lnTo>
                      <a:pt x="211" y="106"/>
                    </a:lnTo>
                    <a:lnTo>
                      <a:pt x="251" y="104"/>
                    </a:lnTo>
                    <a:lnTo>
                      <a:pt x="280" y="64"/>
                    </a:lnTo>
                    <a:lnTo>
                      <a:pt x="299" y="66"/>
                    </a:lnTo>
                    <a:lnTo>
                      <a:pt x="267" y="122"/>
                    </a:lnTo>
                    <a:lnTo>
                      <a:pt x="251" y="131"/>
                    </a:lnTo>
                    <a:lnTo>
                      <a:pt x="224" y="128"/>
                    </a:lnTo>
                    <a:lnTo>
                      <a:pt x="175" y="131"/>
                    </a:lnTo>
                    <a:lnTo>
                      <a:pt x="121" y="139"/>
                    </a:lnTo>
                    <a:lnTo>
                      <a:pt x="62" y="172"/>
                    </a:lnTo>
                    <a:lnTo>
                      <a:pt x="22" y="185"/>
                    </a:lnTo>
                    <a:lnTo>
                      <a:pt x="5" y="177"/>
                    </a:lnTo>
                    <a:lnTo>
                      <a:pt x="0" y="155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 sz="2400">
                  <a:latin typeface="+mj-lt"/>
                  <a:cs typeface="Avenir Book"/>
                </a:endParaRPr>
              </a:p>
            </p:txBody>
          </p:sp>
          <p:sp>
            <p:nvSpPr>
              <p:cNvPr id="40" name="Freeform 36">
                <a:extLst>
                  <a:ext uri="{FF2B5EF4-FFF2-40B4-BE49-F238E27FC236}">
                    <a16:creationId xmlns:a16="http://schemas.microsoft.com/office/drawing/2014/main" id="{DC2A167A-8C5E-447F-AB32-634887CACE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2" y="2162"/>
                <a:ext cx="322" cy="354"/>
              </a:xfrm>
              <a:custGeom>
                <a:avLst/>
                <a:gdLst>
                  <a:gd name="T0" fmla="*/ 0 w 322"/>
                  <a:gd name="T1" fmla="*/ 191 h 354"/>
                  <a:gd name="T2" fmla="*/ 14 w 322"/>
                  <a:gd name="T3" fmla="*/ 234 h 354"/>
                  <a:gd name="T4" fmla="*/ 25 w 322"/>
                  <a:gd name="T5" fmla="*/ 274 h 354"/>
                  <a:gd name="T6" fmla="*/ 63 w 322"/>
                  <a:gd name="T7" fmla="*/ 328 h 354"/>
                  <a:gd name="T8" fmla="*/ 112 w 322"/>
                  <a:gd name="T9" fmla="*/ 354 h 354"/>
                  <a:gd name="T10" fmla="*/ 136 w 322"/>
                  <a:gd name="T11" fmla="*/ 352 h 354"/>
                  <a:gd name="T12" fmla="*/ 179 w 322"/>
                  <a:gd name="T13" fmla="*/ 314 h 354"/>
                  <a:gd name="T14" fmla="*/ 265 w 322"/>
                  <a:gd name="T15" fmla="*/ 232 h 354"/>
                  <a:gd name="T16" fmla="*/ 316 w 322"/>
                  <a:gd name="T17" fmla="*/ 167 h 354"/>
                  <a:gd name="T18" fmla="*/ 322 w 322"/>
                  <a:gd name="T19" fmla="*/ 134 h 354"/>
                  <a:gd name="T20" fmla="*/ 306 w 322"/>
                  <a:gd name="T21" fmla="*/ 113 h 354"/>
                  <a:gd name="T22" fmla="*/ 276 w 322"/>
                  <a:gd name="T23" fmla="*/ 86 h 354"/>
                  <a:gd name="T24" fmla="*/ 252 w 322"/>
                  <a:gd name="T25" fmla="*/ 54 h 354"/>
                  <a:gd name="T26" fmla="*/ 235 w 322"/>
                  <a:gd name="T27" fmla="*/ 0 h 354"/>
                  <a:gd name="T28" fmla="*/ 212 w 322"/>
                  <a:gd name="T29" fmla="*/ 24 h 354"/>
                  <a:gd name="T30" fmla="*/ 233 w 322"/>
                  <a:gd name="T31" fmla="*/ 70 h 354"/>
                  <a:gd name="T32" fmla="*/ 257 w 322"/>
                  <a:gd name="T33" fmla="*/ 102 h 354"/>
                  <a:gd name="T34" fmla="*/ 282 w 322"/>
                  <a:gd name="T35" fmla="*/ 129 h 354"/>
                  <a:gd name="T36" fmla="*/ 298 w 322"/>
                  <a:gd name="T37" fmla="*/ 138 h 354"/>
                  <a:gd name="T38" fmla="*/ 298 w 322"/>
                  <a:gd name="T39" fmla="*/ 154 h 354"/>
                  <a:gd name="T40" fmla="*/ 292 w 322"/>
                  <a:gd name="T41" fmla="*/ 170 h 354"/>
                  <a:gd name="T42" fmla="*/ 136 w 322"/>
                  <a:gd name="T43" fmla="*/ 322 h 354"/>
                  <a:gd name="T44" fmla="*/ 114 w 322"/>
                  <a:gd name="T45" fmla="*/ 328 h 354"/>
                  <a:gd name="T46" fmla="*/ 79 w 322"/>
                  <a:gd name="T47" fmla="*/ 312 h 354"/>
                  <a:gd name="T48" fmla="*/ 58 w 322"/>
                  <a:gd name="T49" fmla="*/ 274 h 354"/>
                  <a:gd name="T50" fmla="*/ 34 w 322"/>
                  <a:gd name="T51" fmla="*/ 218 h 354"/>
                  <a:gd name="T52" fmla="*/ 34 w 322"/>
                  <a:gd name="T53" fmla="*/ 186 h 354"/>
                  <a:gd name="T54" fmla="*/ 0 w 322"/>
                  <a:gd name="T55" fmla="*/ 191 h 35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22"/>
                  <a:gd name="T85" fmla="*/ 0 h 354"/>
                  <a:gd name="T86" fmla="*/ 322 w 322"/>
                  <a:gd name="T87" fmla="*/ 354 h 35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22" h="354">
                    <a:moveTo>
                      <a:pt x="0" y="191"/>
                    </a:moveTo>
                    <a:lnTo>
                      <a:pt x="14" y="234"/>
                    </a:lnTo>
                    <a:lnTo>
                      <a:pt x="25" y="274"/>
                    </a:lnTo>
                    <a:lnTo>
                      <a:pt x="63" y="328"/>
                    </a:lnTo>
                    <a:lnTo>
                      <a:pt x="112" y="354"/>
                    </a:lnTo>
                    <a:lnTo>
                      <a:pt x="136" y="352"/>
                    </a:lnTo>
                    <a:lnTo>
                      <a:pt x="179" y="314"/>
                    </a:lnTo>
                    <a:lnTo>
                      <a:pt x="265" y="232"/>
                    </a:lnTo>
                    <a:lnTo>
                      <a:pt x="316" y="167"/>
                    </a:lnTo>
                    <a:lnTo>
                      <a:pt x="322" y="134"/>
                    </a:lnTo>
                    <a:lnTo>
                      <a:pt x="306" y="113"/>
                    </a:lnTo>
                    <a:lnTo>
                      <a:pt x="276" y="86"/>
                    </a:lnTo>
                    <a:lnTo>
                      <a:pt x="252" y="54"/>
                    </a:lnTo>
                    <a:lnTo>
                      <a:pt x="235" y="0"/>
                    </a:lnTo>
                    <a:lnTo>
                      <a:pt x="212" y="24"/>
                    </a:lnTo>
                    <a:lnTo>
                      <a:pt x="233" y="70"/>
                    </a:lnTo>
                    <a:lnTo>
                      <a:pt x="257" y="102"/>
                    </a:lnTo>
                    <a:lnTo>
                      <a:pt x="282" y="129"/>
                    </a:lnTo>
                    <a:lnTo>
                      <a:pt x="298" y="138"/>
                    </a:lnTo>
                    <a:lnTo>
                      <a:pt x="298" y="154"/>
                    </a:lnTo>
                    <a:lnTo>
                      <a:pt x="292" y="170"/>
                    </a:lnTo>
                    <a:lnTo>
                      <a:pt x="136" y="322"/>
                    </a:lnTo>
                    <a:lnTo>
                      <a:pt x="114" y="328"/>
                    </a:lnTo>
                    <a:lnTo>
                      <a:pt x="79" y="312"/>
                    </a:lnTo>
                    <a:lnTo>
                      <a:pt x="58" y="274"/>
                    </a:lnTo>
                    <a:lnTo>
                      <a:pt x="34" y="218"/>
                    </a:lnTo>
                    <a:lnTo>
                      <a:pt x="34" y="186"/>
                    </a:lnTo>
                    <a:lnTo>
                      <a:pt x="0" y="1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 sz="2400">
                  <a:latin typeface="+mj-lt"/>
                  <a:cs typeface="Avenir Book"/>
                </a:endParaRPr>
              </a:p>
            </p:txBody>
          </p:sp>
          <p:sp>
            <p:nvSpPr>
              <p:cNvPr id="41" name="Freeform 37">
                <a:extLst>
                  <a:ext uri="{FF2B5EF4-FFF2-40B4-BE49-F238E27FC236}">
                    <a16:creationId xmlns:a16="http://schemas.microsoft.com/office/drawing/2014/main" id="{041FA58F-720F-40DB-B71D-4DF7E71474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9" y="1658"/>
                <a:ext cx="1262" cy="699"/>
              </a:xfrm>
              <a:custGeom>
                <a:avLst/>
                <a:gdLst>
                  <a:gd name="T0" fmla="*/ 534 w 1262"/>
                  <a:gd name="T1" fmla="*/ 288 h 699"/>
                  <a:gd name="T2" fmla="*/ 424 w 1262"/>
                  <a:gd name="T3" fmla="*/ 168 h 699"/>
                  <a:gd name="T4" fmla="*/ 344 w 1262"/>
                  <a:gd name="T5" fmla="*/ 78 h 699"/>
                  <a:gd name="T6" fmla="*/ 309 w 1262"/>
                  <a:gd name="T7" fmla="*/ 16 h 699"/>
                  <a:gd name="T8" fmla="*/ 285 w 1262"/>
                  <a:gd name="T9" fmla="*/ 0 h 699"/>
                  <a:gd name="T10" fmla="*/ 253 w 1262"/>
                  <a:gd name="T11" fmla="*/ 0 h 699"/>
                  <a:gd name="T12" fmla="*/ 173 w 1262"/>
                  <a:gd name="T13" fmla="*/ 38 h 699"/>
                  <a:gd name="T14" fmla="*/ 80 w 1262"/>
                  <a:gd name="T15" fmla="*/ 86 h 699"/>
                  <a:gd name="T16" fmla="*/ 21 w 1262"/>
                  <a:gd name="T17" fmla="*/ 109 h 699"/>
                  <a:gd name="T18" fmla="*/ 5 w 1262"/>
                  <a:gd name="T19" fmla="*/ 126 h 699"/>
                  <a:gd name="T20" fmla="*/ 0 w 1262"/>
                  <a:gd name="T21" fmla="*/ 150 h 699"/>
                  <a:gd name="T22" fmla="*/ 32 w 1262"/>
                  <a:gd name="T23" fmla="*/ 221 h 699"/>
                  <a:gd name="T24" fmla="*/ 120 w 1262"/>
                  <a:gd name="T25" fmla="*/ 333 h 699"/>
                  <a:gd name="T26" fmla="*/ 248 w 1262"/>
                  <a:gd name="T27" fmla="*/ 461 h 699"/>
                  <a:gd name="T28" fmla="*/ 296 w 1262"/>
                  <a:gd name="T29" fmla="*/ 508 h 699"/>
                  <a:gd name="T30" fmla="*/ 320 w 1262"/>
                  <a:gd name="T31" fmla="*/ 524 h 699"/>
                  <a:gd name="T32" fmla="*/ 414 w 1262"/>
                  <a:gd name="T33" fmla="*/ 550 h 699"/>
                  <a:gd name="T34" fmla="*/ 536 w 1262"/>
                  <a:gd name="T35" fmla="*/ 588 h 699"/>
                  <a:gd name="T36" fmla="*/ 651 w 1262"/>
                  <a:gd name="T37" fmla="*/ 638 h 699"/>
                  <a:gd name="T38" fmla="*/ 675 w 1262"/>
                  <a:gd name="T39" fmla="*/ 651 h 699"/>
                  <a:gd name="T40" fmla="*/ 699 w 1262"/>
                  <a:gd name="T41" fmla="*/ 654 h 699"/>
                  <a:gd name="T42" fmla="*/ 821 w 1262"/>
                  <a:gd name="T43" fmla="*/ 675 h 699"/>
                  <a:gd name="T44" fmla="*/ 970 w 1262"/>
                  <a:gd name="T45" fmla="*/ 694 h 699"/>
                  <a:gd name="T46" fmla="*/ 1043 w 1262"/>
                  <a:gd name="T47" fmla="*/ 699 h 699"/>
                  <a:gd name="T48" fmla="*/ 1062 w 1262"/>
                  <a:gd name="T49" fmla="*/ 694 h 699"/>
                  <a:gd name="T50" fmla="*/ 1102 w 1262"/>
                  <a:gd name="T51" fmla="*/ 659 h 699"/>
                  <a:gd name="T52" fmla="*/ 1155 w 1262"/>
                  <a:gd name="T53" fmla="*/ 588 h 699"/>
                  <a:gd name="T54" fmla="*/ 1251 w 1262"/>
                  <a:gd name="T55" fmla="*/ 502 h 699"/>
                  <a:gd name="T56" fmla="*/ 1262 w 1262"/>
                  <a:gd name="T57" fmla="*/ 483 h 699"/>
                  <a:gd name="T58" fmla="*/ 1259 w 1262"/>
                  <a:gd name="T59" fmla="*/ 461 h 699"/>
                  <a:gd name="T60" fmla="*/ 1221 w 1262"/>
                  <a:gd name="T61" fmla="*/ 450 h 699"/>
                  <a:gd name="T62" fmla="*/ 1051 w 1262"/>
                  <a:gd name="T63" fmla="*/ 435 h 699"/>
                  <a:gd name="T64" fmla="*/ 850 w 1262"/>
                  <a:gd name="T65" fmla="*/ 411 h 699"/>
                  <a:gd name="T66" fmla="*/ 734 w 1262"/>
                  <a:gd name="T67" fmla="*/ 386 h 699"/>
                  <a:gd name="T68" fmla="*/ 651 w 1262"/>
                  <a:gd name="T69" fmla="*/ 357 h 699"/>
                  <a:gd name="T70" fmla="*/ 576 w 1262"/>
                  <a:gd name="T71" fmla="*/ 326 h 699"/>
                  <a:gd name="T72" fmla="*/ 534 w 1262"/>
                  <a:gd name="T73" fmla="*/ 288 h 69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262"/>
                  <a:gd name="T112" fmla="*/ 0 h 699"/>
                  <a:gd name="T113" fmla="*/ 1262 w 1262"/>
                  <a:gd name="T114" fmla="*/ 699 h 69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262" h="699">
                    <a:moveTo>
                      <a:pt x="534" y="288"/>
                    </a:moveTo>
                    <a:lnTo>
                      <a:pt x="424" y="168"/>
                    </a:lnTo>
                    <a:lnTo>
                      <a:pt x="344" y="78"/>
                    </a:lnTo>
                    <a:lnTo>
                      <a:pt x="309" y="16"/>
                    </a:lnTo>
                    <a:lnTo>
                      <a:pt x="285" y="0"/>
                    </a:lnTo>
                    <a:lnTo>
                      <a:pt x="253" y="0"/>
                    </a:lnTo>
                    <a:lnTo>
                      <a:pt x="173" y="38"/>
                    </a:lnTo>
                    <a:lnTo>
                      <a:pt x="80" y="86"/>
                    </a:lnTo>
                    <a:lnTo>
                      <a:pt x="21" y="109"/>
                    </a:lnTo>
                    <a:lnTo>
                      <a:pt x="5" y="126"/>
                    </a:lnTo>
                    <a:lnTo>
                      <a:pt x="0" y="150"/>
                    </a:lnTo>
                    <a:lnTo>
                      <a:pt x="32" y="221"/>
                    </a:lnTo>
                    <a:lnTo>
                      <a:pt x="120" y="333"/>
                    </a:lnTo>
                    <a:lnTo>
                      <a:pt x="248" y="461"/>
                    </a:lnTo>
                    <a:lnTo>
                      <a:pt x="296" y="508"/>
                    </a:lnTo>
                    <a:lnTo>
                      <a:pt x="320" y="524"/>
                    </a:lnTo>
                    <a:lnTo>
                      <a:pt x="414" y="550"/>
                    </a:lnTo>
                    <a:lnTo>
                      <a:pt x="536" y="588"/>
                    </a:lnTo>
                    <a:lnTo>
                      <a:pt x="651" y="638"/>
                    </a:lnTo>
                    <a:lnTo>
                      <a:pt x="675" y="651"/>
                    </a:lnTo>
                    <a:lnTo>
                      <a:pt x="699" y="654"/>
                    </a:lnTo>
                    <a:lnTo>
                      <a:pt x="821" y="675"/>
                    </a:lnTo>
                    <a:lnTo>
                      <a:pt x="970" y="694"/>
                    </a:lnTo>
                    <a:lnTo>
                      <a:pt x="1043" y="699"/>
                    </a:lnTo>
                    <a:lnTo>
                      <a:pt x="1062" y="694"/>
                    </a:lnTo>
                    <a:lnTo>
                      <a:pt x="1102" y="659"/>
                    </a:lnTo>
                    <a:lnTo>
                      <a:pt x="1155" y="588"/>
                    </a:lnTo>
                    <a:lnTo>
                      <a:pt x="1251" y="502"/>
                    </a:lnTo>
                    <a:lnTo>
                      <a:pt x="1262" y="483"/>
                    </a:lnTo>
                    <a:lnTo>
                      <a:pt x="1259" y="461"/>
                    </a:lnTo>
                    <a:lnTo>
                      <a:pt x="1221" y="450"/>
                    </a:lnTo>
                    <a:lnTo>
                      <a:pt x="1051" y="435"/>
                    </a:lnTo>
                    <a:lnTo>
                      <a:pt x="850" y="411"/>
                    </a:lnTo>
                    <a:lnTo>
                      <a:pt x="734" y="386"/>
                    </a:lnTo>
                    <a:lnTo>
                      <a:pt x="651" y="357"/>
                    </a:lnTo>
                    <a:lnTo>
                      <a:pt x="576" y="326"/>
                    </a:lnTo>
                    <a:lnTo>
                      <a:pt x="534" y="288"/>
                    </a:lnTo>
                    <a:close/>
                  </a:path>
                </a:pathLst>
              </a:custGeom>
              <a:blipFill dpi="0" rotWithShape="0">
                <a:blip r:embed="rId18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 sz="2400">
                  <a:latin typeface="+mj-lt"/>
                  <a:cs typeface="Avenir Book"/>
                </a:endParaRPr>
              </a:p>
            </p:txBody>
          </p:sp>
          <p:sp>
            <p:nvSpPr>
              <p:cNvPr id="42" name="Freeform 38">
                <a:extLst>
                  <a:ext uri="{FF2B5EF4-FFF2-40B4-BE49-F238E27FC236}">
                    <a16:creationId xmlns:a16="http://schemas.microsoft.com/office/drawing/2014/main" id="{E7F00842-CBB4-46EC-A129-B6C56D1676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0" y="1624"/>
                <a:ext cx="1287" cy="749"/>
              </a:xfrm>
              <a:custGeom>
                <a:avLst/>
                <a:gdLst>
                  <a:gd name="T0" fmla="*/ 635 w 1287"/>
                  <a:gd name="T1" fmla="*/ 391 h 749"/>
                  <a:gd name="T2" fmla="*/ 835 w 1287"/>
                  <a:gd name="T3" fmla="*/ 445 h 749"/>
                  <a:gd name="T4" fmla="*/ 1116 w 1287"/>
                  <a:gd name="T5" fmla="*/ 482 h 749"/>
                  <a:gd name="T6" fmla="*/ 1251 w 1287"/>
                  <a:gd name="T7" fmla="*/ 508 h 749"/>
                  <a:gd name="T8" fmla="*/ 1172 w 1287"/>
                  <a:gd name="T9" fmla="*/ 611 h 749"/>
                  <a:gd name="T10" fmla="*/ 1279 w 1287"/>
                  <a:gd name="T11" fmla="*/ 532 h 749"/>
                  <a:gd name="T12" fmla="*/ 1270 w 1287"/>
                  <a:gd name="T13" fmla="*/ 482 h 749"/>
                  <a:gd name="T14" fmla="*/ 1116 w 1287"/>
                  <a:gd name="T15" fmla="*/ 466 h 749"/>
                  <a:gd name="T16" fmla="*/ 819 w 1287"/>
                  <a:gd name="T17" fmla="*/ 421 h 749"/>
                  <a:gd name="T18" fmla="*/ 611 w 1287"/>
                  <a:gd name="T19" fmla="*/ 359 h 749"/>
                  <a:gd name="T20" fmla="*/ 502 w 1287"/>
                  <a:gd name="T21" fmla="*/ 245 h 749"/>
                  <a:gd name="T22" fmla="*/ 352 w 1287"/>
                  <a:gd name="T23" fmla="*/ 77 h 749"/>
                  <a:gd name="T24" fmla="*/ 312 w 1287"/>
                  <a:gd name="T25" fmla="*/ 0 h 749"/>
                  <a:gd name="T26" fmla="*/ 200 w 1287"/>
                  <a:gd name="T27" fmla="*/ 53 h 749"/>
                  <a:gd name="T28" fmla="*/ 16 w 1287"/>
                  <a:gd name="T29" fmla="*/ 136 h 749"/>
                  <a:gd name="T30" fmla="*/ 0 w 1287"/>
                  <a:gd name="T31" fmla="*/ 189 h 749"/>
                  <a:gd name="T32" fmla="*/ 109 w 1287"/>
                  <a:gd name="T33" fmla="*/ 351 h 749"/>
                  <a:gd name="T34" fmla="*/ 280 w 1287"/>
                  <a:gd name="T35" fmla="*/ 530 h 749"/>
                  <a:gd name="T36" fmla="*/ 384 w 1287"/>
                  <a:gd name="T37" fmla="*/ 579 h 749"/>
                  <a:gd name="T38" fmla="*/ 630 w 1287"/>
                  <a:gd name="T39" fmla="*/ 666 h 749"/>
                  <a:gd name="T40" fmla="*/ 782 w 1287"/>
                  <a:gd name="T41" fmla="*/ 709 h 749"/>
                  <a:gd name="T42" fmla="*/ 1039 w 1287"/>
                  <a:gd name="T43" fmla="*/ 742 h 749"/>
                  <a:gd name="T44" fmla="*/ 1087 w 1287"/>
                  <a:gd name="T45" fmla="*/ 738 h 749"/>
                  <a:gd name="T46" fmla="*/ 1164 w 1287"/>
                  <a:gd name="T47" fmla="*/ 637 h 749"/>
                  <a:gd name="T48" fmla="*/ 1079 w 1287"/>
                  <a:gd name="T49" fmla="*/ 714 h 749"/>
                  <a:gd name="T50" fmla="*/ 942 w 1287"/>
                  <a:gd name="T51" fmla="*/ 714 h 749"/>
                  <a:gd name="T52" fmla="*/ 710 w 1287"/>
                  <a:gd name="T53" fmla="*/ 683 h 749"/>
                  <a:gd name="T54" fmla="*/ 518 w 1287"/>
                  <a:gd name="T55" fmla="*/ 603 h 749"/>
                  <a:gd name="T56" fmla="*/ 352 w 1287"/>
                  <a:gd name="T57" fmla="*/ 547 h 749"/>
                  <a:gd name="T58" fmla="*/ 296 w 1287"/>
                  <a:gd name="T59" fmla="*/ 508 h 749"/>
                  <a:gd name="T60" fmla="*/ 149 w 1287"/>
                  <a:gd name="T61" fmla="*/ 365 h 749"/>
                  <a:gd name="T62" fmla="*/ 29 w 1287"/>
                  <a:gd name="T63" fmla="*/ 200 h 749"/>
                  <a:gd name="T64" fmla="*/ 24 w 1287"/>
                  <a:gd name="T65" fmla="*/ 165 h 749"/>
                  <a:gd name="T66" fmla="*/ 133 w 1287"/>
                  <a:gd name="T67" fmla="*/ 104 h 749"/>
                  <a:gd name="T68" fmla="*/ 269 w 1287"/>
                  <a:gd name="T69" fmla="*/ 40 h 749"/>
                  <a:gd name="T70" fmla="*/ 360 w 1287"/>
                  <a:gd name="T71" fmla="*/ 101 h 749"/>
                  <a:gd name="T72" fmla="*/ 505 w 1287"/>
                  <a:gd name="T73" fmla="*/ 277 h 74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287"/>
                  <a:gd name="T112" fmla="*/ 0 h 749"/>
                  <a:gd name="T113" fmla="*/ 1287 w 1287"/>
                  <a:gd name="T114" fmla="*/ 749 h 74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287" h="749">
                    <a:moveTo>
                      <a:pt x="574" y="365"/>
                    </a:moveTo>
                    <a:lnTo>
                      <a:pt x="635" y="391"/>
                    </a:lnTo>
                    <a:lnTo>
                      <a:pt x="718" y="418"/>
                    </a:lnTo>
                    <a:lnTo>
                      <a:pt x="835" y="445"/>
                    </a:lnTo>
                    <a:lnTo>
                      <a:pt x="958" y="461"/>
                    </a:lnTo>
                    <a:lnTo>
                      <a:pt x="1116" y="482"/>
                    </a:lnTo>
                    <a:lnTo>
                      <a:pt x="1222" y="490"/>
                    </a:lnTo>
                    <a:lnTo>
                      <a:pt x="1251" y="508"/>
                    </a:lnTo>
                    <a:lnTo>
                      <a:pt x="1255" y="522"/>
                    </a:lnTo>
                    <a:lnTo>
                      <a:pt x="1172" y="611"/>
                    </a:lnTo>
                    <a:lnTo>
                      <a:pt x="1179" y="619"/>
                    </a:lnTo>
                    <a:lnTo>
                      <a:pt x="1279" y="532"/>
                    </a:lnTo>
                    <a:lnTo>
                      <a:pt x="1287" y="516"/>
                    </a:lnTo>
                    <a:lnTo>
                      <a:pt x="1270" y="482"/>
                    </a:lnTo>
                    <a:lnTo>
                      <a:pt x="1222" y="466"/>
                    </a:lnTo>
                    <a:lnTo>
                      <a:pt x="1116" y="466"/>
                    </a:lnTo>
                    <a:lnTo>
                      <a:pt x="955" y="442"/>
                    </a:lnTo>
                    <a:lnTo>
                      <a:pt x="819" y="421"/>
                    </a:lnTo>
                    <a:lnTo>
                      <a:pt x="710" y="391"/>
                    </a:lnTo>
                    <a:lnTo>
                      <a:pt x="611" y="359"/>
                    </a:lnTo>
                    <a:lnTo>
                      <a:pt x="552" y="317"/>
                    </a:lnTo>
                    <a:lnTo>
                      <a:pt x="502" y="245"/>
                    </a:lnTo>
                    <a:lnTo>
                      <a:pt x="417" y="157"/>
                    </a:lnTo>
                    <a:lnTo>
                      <a:pt x="352" y="77"/>
                    </a:lnTo>
                    <a:lnTo>
                      <a:pt x="312" y="16"/>
                    </a:lnTo>
                    <a:lnTo>
                      <a:pt x="312" y="0"/>
                    </a:lnTo>
                    <a:lnTo>
                      <a:pt x="296" y="0"/>
                    </a:lnTo>
                    <a:lnTo>
                      <a:pt x="200" y="53"/>
                    </a:lnTo>
                    <a:lnTo>
                      <a:pt x="117" y="93"/>
                    </a:lnTo>
                    <a:lnTo>
                      <a:pt x="16" y="136"/>
                    </a:lnTo>
                    <a:lnTo>
                      <a:pt x="0" y="157"/>
                    </a:lnTo>
                    <a:lnTo>
                      <a:pt x="0" y="189"/>
                    </a:lnTo>
                    <a:lnTo>
                      <a:pt x="32" y="253"/>
                    </a:lnTo>
                    <a:lnTo>
                      <a:pt x="109" y="351"/>
                    </a:lnTo>
                    <a:lnTo>
                      <a:pt x="192" y="445"/>
                    </a:lnTo>
                    <a:lnTo>
                      <a:pt x="280" y="530"/>
                    </a:lnTo>
                    <a:lnTo>
                      <a:pt x="320" y="555"/>
                    </a:lnTo>
                    <a:lnTo>
                      <a:pt x="384" y="579"/>
                    </a:lnTo>
                    <a:lnTo>
                      <a:pt x="494" y="613"/>
                    </a:lnTo>
                    <a:lnTo>
                      <a:pt x="630" y="666"/>
                    </a:lnTo>
                    <a:lnTo>
                      <a:pt x="691" y="698"/>
                    </a:lnTo>
                    <a:lnTo>
                      <a:pt x="782" y="709"/>
                    </a:lnTo>
                    <a:lnTo>
                      <a:pt x="942" y="725"/>
                    </a:lnTo>
                    <a:lnTo>
                      <a:pt x="1039" y="742"/>
                    </a:lnTo>
                    <a:lnTo>
                      <a:pt x="1071" y="749"/>
                    </a:lnTo>
                    <a:lnTo>
                      <a:pt x="1087" y="738"/>
                    </a:lnTo>
                    <a:lnTo>
                      <a:pt x="1140" y="666"/>
                    </a:lnTo>
                    <a:lnTo>
                      <a:pt x="1164" y="637"/>
                    </a:lnTo>
                    <a:lnTo>
                      <a:pt x="1150" y="635"/>
                    </a:lnTo>
                    <a:lnTo>
                      <a:pt x="1079" y="714"/>
                    </a:lnTo>
                    <a:lnTo>
                      <a:pt x="1055" y="718"/>
                    </a:lnTo>
                    <a:lnTo>
                      <a:pt x="942" y="714"/>
                    </a:lnTo>
                    <a:lnTo>
                      <a:pt x="795" y="693"/>
                    </a:lnTo>
                    <a:lnTo>
                      <a:pt x="710" y="683"/>
                    </a:lnTo>
                    <a:lnTo>
                      <a:pt x="606" y="635"/>
                    </a:lnTo>
                    <a:lnTo>
                      <a:pt x="518" y="603"/>
                    </a:lnTo>
                    <a:lnTo>
                      <a:pt x="446" y="573"/>
                    </a:lnTo>
                    <a:lnTo>
                      <a:pt x="352" y="547"/>
                    </a:lnTo>
                    <a:lnTo>
                      <a:pt x="312" y="524"/>
                    </a:lnTo>
                    <a:lnTo>
                      <a:pt x="296" y="508"/>
                    </a:lnTo>
                    <a:lnTo>
                      <a:pt x="216" y="437"/>
                    </a:lnTo>
                    <a:lnTo>
                      <a:pt x="149" y="365"/>
                    </a:lnTo>
                    <a:lnTo>
                      <a:pt x="72" y="272"/>
                    </a:lnTo>
                    <a:lnTo>
                      <a:pt x="29" y="200"/>
                    </a:lnTo>
                    <a:lnTo>
                      <a:pt x="22" y="181"/>
                    </a:lnTo>
                    <a:lnTo>
                      <a:pt x="24" y="165"/>
                    </a:lnTo>
                    <a:lnTo>
                      <a:pt x="29" y="157"/>
                    </a:lnTo>
                    <a:lnTo>
                      <a:pt x="133" y="104"/>
                    </a:lnTo>
                    <a:lnTo>
                      <a:pt x="200" y="69"/>
                    </a:lnTo>
                    <a:lnTo>
                      <a:pt x="269" y="40"/>
                    </a:lnTo>
                    <a:lnTo>
                      <a:pt x="309" y="45"/>
                    </a:lnTo>
                    <a:lnTo>
                      <a:pt x="360" y="101"/>
                    </a:lnTo>
                    <a:lnTo>
                      <a:pt x="424" y="192"/>
                    </a:lnTo>
                    <a:lnTo>
                      <a:pt x="505" y="277"/>
                    </a:lnTo>
                    <a:lnTo>
                      <a:pt x="574" y="3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 sz="2400">
                  <a:latin typeface="+mj-lt"/>
                  <a:cs typeface="Avenir Book"/>
                </a:endParaRPr>
              </a:p>
            </p:txBody>
          </p:sp>
        </p:grpSp>
        <p:grpSp>
          <p:nvGrpSpPr>
            <p:cNvPr id="29" name="Group 46">
              <a:extLst>
                <a:ext uri="{FF2B5EF4-FFF2-40B4-BE49-F238E27FC236}">
                  <a16:creationId xmlns:a16="http://schemas.microsoft.com/office/drawing/2014/main" id="{513EE078-F9C6-4CA7-A3EE-8D131B14A0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44" y="2928"/>
              <a:ext cx="677" cy="504"/>
              <a:chOff x="2890" y="1734"/>
              <a:chExt cx="677" cy="504"/>
            </a:xfrm>
          </p:grpSpPr>
          <p:sp>
            <p:nvSpPr>
              <p:cNvPr id="30" name="Freeform 40">
                <a:extLst>
                  <a:ext uri="{FF2B5EF4-FFF2-40B4-BE49-F238E27FC236}">
                    <a16:creationId xmlns:a16="http://schemas.microsoft.com/office/drawing/2014/main" id="{920C36C8-F255-4950-9BCA-09AE77580F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4" y="1734"/>
                <a:ext cx="164" cy="173"/>
              </a:xfrm>
              <a:custGeom>
                <a:avLst/>
                <a:gdLst>
                  <a:gd name="T0" fmla="*/ 98 w 164"/>
                  <a:gd name="T1" fmla="*/ 44 h 173"/>
                  <a:gd name="T2" fmla="*/ 112 w 164"/>
                  <a:gd name="T3" fmla="*/ 0 h 173"/>
                  <a:gd name="T4" fmla="*/ 124 w 164"/>
                  <a:gd name="T5" fmla="*/ 8 h 173"/>
                  <a:gd name="T6" fmla="*/ 124 w 164"/>
                  <a:gd name="T7" fmla="*/ 11 h 173"/>
                  <a:gd name="T8" fmla="*/ 124 w 164"/>
                  <a:gd name="T9" fmla="*/ 54 h 173"/>
                  <a:gd name="T10" fmla="*/ 140 w 164"/>
                  <a:gd name="T11" fmla="*/ 71 h 173"/>
                  <a:gd name="T12" fmla="*/ 156 w 164"/>
                  <a:gd name="T13" fmla="*/ 100 h 173"/>
                  <a:gd name="T14" fmla="*/ 164 w 164"/>
                  <a:gd name="T15" fmla="*/ 122 h 173"/>
                  <a:gd name="T16" fmla="*/ 161 w 164"/>
                  <a:gd name="T17" fmla="*/ 149 h 173"/>
                  <a:gd name="T18" fmla="*/ 154 w 164"/>
                  <a:gd name="T19" fmla="*/ 163 h 173"/>
                  <a:gd name="T20" fmla="*/ 134 w 164"/>
                  <a:gd name="T21" fmla="*/ 173 h 173"/>
                  <a:gd name="T22" fmla="*/ 109 w 164"/>
                  <a:gd name="T23" fmla="*/ 173 h 173"/>
                  <a:gd name="T24" fmla="*/ 77 w 164"/>
                  <a:gd name="T25" fmla="*/ 165 h 173"/>
                  <a:gd name="T26" fmla="*/ 49 w 164"/>
                  <a:gd name="T27" fmla="*/ 138 h 173"/>
                  <a:gd name="T28" fmla="*/ 22 w 164"/>
                  <a:gd name="T29" fmla="*/ 119 h 173"/>
                  <a:gd name="T30" fmla="*/ 6 w 164"/>
                  <a:gd name="T31" fmla="*/ 84 h 173"/>
                  <a:gd name="T32" fmla="*/ 0 w 164"/>
                  <a:gd name="T33" fmla="*/ 57 h 173"/>
                  <a:gd name="T34" fmla="*/ 6 w 164"/>
                  <a:gd name="T35" fmla="*/ 32 h 173"/>
                  <a:gd name="T36" fmla="*/ 28 w 164"/>
                  <a:gd name="T37" fmla="*/ 20 h 173"/>
                  <a:gd name="T38" fmla="*/ 49 w 164"/>
                  <a:gd name="T39" fmla="*/ 16 h 173"/>
                  <a:gd name="T40" fmla="*/ 74 w 164"/>
                  <a:gd name="T41" fmla="*/ 25 h 173"/>
                  <a:gd name="T42" fmla="*/ 98 w 164"/>
                  <a:gd name="T43" fmla="*/ 44 h 17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64"/>
                  <a:gd name="T67" fmla="*/ 0 h 173"/>
                  <a:gd name="T68" fmla="*/ 164 w 164"/>
                  <a:gd name="T69" fmla="*/ 173 h 17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64" h="173">
                    <a:moveTo>
                      <a:pt x="98" y="44"/>
                    </a:moveTo>
                    <a:lnTo>
                      <a:pt x="112" y="0"/>
                    </a:lnTo>
                    <a:lnTo>
                      <a:pt x="124" y="8"/>
                    </a:lnTo>
                    <a:lnTo>
                      <a:pt x="124" y="11"/>
                    </a:lnTo>
                    <a:lnTo>
                      <a:pt x="124" y="54"/>
                    </a:lnTo>
                    <a:lnTo>
                      <a:pt x="140" y="71"/>
                    </a:lnTo>
                    <a:lnTo>
                      <a:pt x="156" y="100"/>
                    </a:lnTo>
                    <a:lnTo>
                      <a:pt x="164" y="122"/>
                    </a:lnTo>
                    <a:lnTo>
                      <a:pt x="161" y="149"/>
                    </a:lnTo>
                    <a:lnTo>
                      <a:pt x="154" y="163"/>
                    </a:lnTo>
                    <a:lnTo>
                      <a:pt x="134" y="173"/>
                    </a:lnTo>
                    <a:lnTo>
                      <a:pt x="109" y="173"/>
                    </a:lnTo>
                    <a:lnTo>
                      <a:pt x="77" y="165"/>
                    </a:lnTo>
                    <a:lnTo>
                      <a:pt x="49" y="138"/>
                    </a:lnTo>
                    <a:lnTo>
                      <a:pt x="22" y="119"/>
                    </a:lnTo>
                    <a:lnTo>
                      <a:pt x="6" y="84"/>
                    </a:lnTo>
                    <a:lnTo>
                      <a:pt x="0" y="57"/>
                    </a:lnTo>
                    <a:lnTo>
                      <a:pt x="6" y="32"/>
                    </a:lnTo>
                    <a:lnTo>
                      <a:pt x="28" y="20"/>
                    </a:lnTo>
                    <a:lnTo>
                      <a:pt x="49" y="16"/>
                    </a:lnTo>
                    <a:lnTo>
                      <a:pt x="74" y="25"/>
                    </a:lnTo>
                    <a:lnTo>
                      <a:pt x="98" y="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 sz="2400">
                  <a:latin typeface="+mj-lt"/>
                  <a:cs typeface="Avenir Book"/>
                </a:endParaRPr>
              </a:p>
            </p:txBody>
          </p:sp>
          <p:sp>
            <p:nvSpPr>
              <p:cNvPr id="31" name="Freeform 41">
                <a:extLst>
                  <a:ext uri="{FF2B5EF4-FFF2-40B4-BE49-F238E27FC236}">
                    <a16:creationId xmlns:a16="http://schemas.microsoft.com/office/drawing/2014/main" id="{17DE1451-5AD8-43DF-9A89-639172AD82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3" y="1923"/>
                <a:ext cx="319" cy="232"/>
              </a:xfrm>
              <a:custGeom>
                <a:avLst/>
                <a:gdLst>
                  <a:gd name="T0" fmla="*/ 119 w 319"/>
                  <a:gd name="T1" fmla="*/ 197 h 232"/>
                  <a:gd name="T2" fmla="*/ 68 w 319"/>
                  <a:gd name="T3" fmla="*/ 167 h 232"/>
                  <a:gd name="T4" fmla="*/ 43 w 319"/>
                  <a:gd name="T5" fmla="*/ 141 h 232"/>
                  <a:gd name="T6" fmla="*/ 22 w 319"/>
                  <a:gd name="T7" fmla="*/ 105 h 232"/>
                  <a:gd name="T8" fmla="*/ 6 w 319"/>
                  <a:gd name="T9" fmla="*/ 73 h 232"/>
                  <a:gd name="T10" fmla="*/ 0 w 319"/>
                  <a:gd name="T11" fmla="*/ 33 h 232"/>
                  <a:gd name="T12" fmla="*/ 11 w 319"/>
                  <a:gd name="T13" fmla="*/ 14 h 232"/>
                  <a:gd name="T14" fmla="*/ 30 w 319"/>
                  <a:gd name="T15" fmla="*/ 0 h 232"/>
                  <a:gd name="T16" fmla="*/ 57 w 319"/>
                  <a:gd name="T17" fmla="*/ 4 h 232"/>
                  <a:gd name="T18" fmla="*/ 82 w 319"/>
                  <a:gd name="T19" fmla="*/ 22 h 232"/>
                  <a:gd name="T20" fmla="*/ 101 w 319"/>
                  <a:gd name="T21" fmla="*/ 46 h 232"/>
                  <a:gd name="T22" fmla="*/ 122 w 319"/>
                  <a:gd name="T23" fmla="*/ 71 h 232"/>
                  <a:gd name="T24" fmla="*/ 143 w 319"/>
                  <a:gd name="T25" fmla="*/ 111 h 232"/>
                  <a:gd name="T26" fmla="*/ 171 w 319"/>
                  <a:gd name="T27" fmla="*/ 122 h 232"/>
                  <a:gd name="T28" fmla="*/ 211 w 319"/>
                  <a:gd name="T29" fmla="*/ 130 h 232"/>
                  <a:gd name="T30" fmla="*/ 259 w 319"/>
                  <a:gd name="T31" fmla="*/ 141 h 232"/>
                  <a:gd name="T32" fmla="*/ 295 w 319"/>
                  <a:gd name="T33" fmla="*/ 135 h 232"/>
                  <a:gd name="T34" fmla="*/ 313 w 319"/>
                  <a:gd name="T35" fmla="*/ 160 h 232"/>
                  <a:gd name="T36" fmla="*/ 319 w 319"/>
                  <a:gd name="T37" fmla="*/ 184 h 232"/>
                  <a:gd name="T38" fmla="*/ 295 w 319"/>
                  <a:gd name="T39" fmla="*/ 211 h 232"/>
                  <a:gd name="T40" fmla="*/ 270 w 319"/>
                  <a:gd name="T41" fmla="*/ 224 h 232"/>
                  <a:gd name="T42" fmla="*/ 235 w 319"/>
                  <a:gd name="T43" fmla="*/ 232 h 232"/>
                  <a:gd name="T44" fmla="*/ 184 w 319"/>
                  <a:gd name="T45" fmla="*/ 229 h 232"/>
                  <a:gd name="T46" fmla="*/ 147 w 319"/>
                  <a:gd name="T47" fmla="*/ 216 h 232"/>
                  <a:gd name="T48" fmla="*/ 119 w 319"/>
                  <a:gd name="T49" fmla="*/ 197 h 23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19"/>
                  <a:gd name="T76" fmla="*/ 0 h 232"/>
                  <a:gd name="T77" fmla="*/ 319 w 319"/>
                  <a:gd name="T78" fmla="*/ 232 h 23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19" h="232">
                    <a:moveTo>
                      <a:pt x="119" y="197"/>
                    </a:moveTo>
                    <a:lnTo>
                      <a:pt x="68" y="167"/>
                    </a:lnTo>
                    <a:lnTo>
                      <a:pt x="43" y="141"/>
                    </a:lnTo>
                    <a:lnTo>
                      <a:pt x="22" y="105"/>
                    </a:lnTo>
                    <a:lnTo>
                      <a:pt x="6" y="73"/>
                    </a:lnTo>
                    <a:lnTo>
                      <a:pt x="0" y="33"/>
                    </a:lnTo>
                    <a:lnTo>
                      <a:pt x="11" y="14"/>
                    </a:lnTo>
                    <a:lnTo>
                      <a:pt x="30" y="0"/>
                    </a:lnTo>
                    <a:lnTo>
                      <a:pt x="57" y="4"/>
                    </a:lnTo>
                    <a:lnTo>
                      <a:pt x="82" y="22"/>
                    </a:lnTo>
                    <a:lnTo>
                      <a:pt x="101" y="46"/>
                    </a:lnTo>
                    <a:lnTo>
                      <a:pt x="122" y="71"/>
                    </a:lnTo>
                    <a:lnTo>
                      <a:pt x="143" y="111"/>
                    </a:lnTo>
                    <a:lnTo>
                      <a:pt x="171" y="122"/>
                    </a:lnTo>
                    <a:lnTo>
                      <a:pt x="211" y="130"/>
                    </a:lnTo>
                    <a:lnTo>
                      <a:pt x="259" y="141"/>
                    </a:lnTo>
                    <a:lnTo>
                      <a:pt x="295" y="135"/>
                    </a:lnTo>
                    <a:lnTo>
                      <a:pt x="313" y="160"/>
                    </a:lnTo>
                    <a:lnTo>
                      <a:pt x="319" y="184"/>
                    </a:lnTo>
                    <a:lnTo>
                      <a:pt x="295" y="211"/>
                    </a:lnTo>
                    <a:lnTo>
                      <a:pt x="270" y="224"/>
                    </a:lnTo>
                    <a:lnTo>
                      <a:pt x="235" y="232"/>
                    </a:lnTo>
                    <a:lnTo>
                      <a:pt x="184" y="229"/>
                    </a:lnTo>
                    <a:lnTo>
                      <a:pt x="147" y="216"/>
                    </a:lnTo>
                    <a:lnTo>
                      <a:pt x="119" y="1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 sz="2400">
                  <a:latin typeface="+mj-lt"/>
                  <a:cs typeface="Avenir Book"/>
                </a:endParaRPr>
              </a:p>
            </p:txBody>
          </p:sp>
          <p:sp>
            <p:nvSpPr>
              <p:cNvPr id="32" name="Freeform 42">
                <a:extLst>
                  <a:ext uri="{FF2B5EF4-FFF2-40B4-BE49-F238E27FC236}">
                    <a16:creationId xmlns:a16="http://schemas.microsoft.com/office/drawing/2014/main" id="{99D7E293-5653-4C04-9CAC-9B570D26C7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7" y="1783"/>
                <a:ext cx="254" cy="180"/>
              </a:xfrm>
              <a:custGeom>
                <a:avLst/>
                <a:gdLst>
                  <a:gd name="T0" fmla="*/ 78 w 254"/>
                  <a:gd name="T1" fmla="*/ 164 h 180"/>
                  <a:gd name="T2" fmla="*/ 81 w 254"/>
                  <a:gd name="T3" fmla="*/ 148 h 180"/>
                  <a:gd name="T4" fmla="*/ 117 w 254"/>
                  <a:gd name="T5" fmla="*/ 132 h 180"/>
                  <a:gd name="T6" fmla="*/ 154 w 254"/>
                  <a:gd name="T7" fmla="*/ 113 h 180"/>
                  <a:gd name="T8" fmla="*/ 194 w 254"/>
                  <a:gd name="T9" fmla="*/ 83 h 180"/>
                  <a:gd name="T10" fmla="*/ 219 w 254"/>
                  <a:gd name="T11" fmla="*/ 54 h 180"/>
                  <a:gd name="T12" fmla="*/ 230 w 254"/>
                  <a:gd name="T13" fmla="*/ 19 h 180"/>
                  <a:gd name="T14" fmla="*/ 219 w 254"/>
                  <a:gd name="T15" fmla="*/ 16 h 180"/>
                  <a:gd name="T16" fmla="*/ 160 w 254"/>
                  <a:gd name="T17" fmla="*/ 19 h 180"/>
                  <a:gd name="T18" fmla="*/ 95 w 254"/>
                  <a:gd name="T19" fmla="*/ 38 h 180"/>
                  <a:gd name="T20" fmla="*/ 41 w 254"/>
                  <a:gd name="T21" fmla="*/ 54 h 180"/>
                  <a:gd name="T22" fmla="*/ 13 w 254"/>
                  <a:gd name="T23" fmla="*/ 54 h 180"/>
                  <a:gd name="T24" fmla="*/ 0 w 254"/>
                  <a:gd name="T25" fmla="*/ 26 h 180"/>
                  <a:gd name="T26" fmla="*/ 19 w 254"/>
                  <a:gd name="T27" fmla="*/ 21 h 180"/>
                  <a:gd name="T28" fmla="*/ 62 w 254"/>
                  <a:gd name="T29" fmla="*/ 16 h 180"/>
                  <a:gd name="T30" fmla="*/ 136 w 254"/>
                  <a:gd name="T31" fmla="*/ 11 h 180"/>
                  <a:gd name="T32" fmla="*/ 200 w 254"/>
                  <a:gd name="T33" fmla="*/ 0 h 180"/>
                  <a:gd name="T34" fmla="*/ 252 w 254"/>
                  <a:gd name="T35" fmla="*/ 5 h 180"/>
                  <a:gd name="T36" fmla="*/ 254 w 254"/>
                  <a:gd name="T37" fmla="*/ 21 h 180"/>
                  <a:gd name="T38" fmla="*/ 248 w 254"/>
                  <a:gd name="T39" fmla="*/ 51 h 180"/>
                  <a:gd name="T40" fmla="*/ 222 w 254"/>
                  <a:gd name="T41" fmla="*/ 83 h 180"/>
                  <a:gd name="T42" fmla="*/ 176 w 254"/>
                  <a:gd name="T43" fmla="*/ 129 h 180"/>
                  <a:gd name="T44" fmla="*/ 138 w 254"/>
                  <a:gd name="T45" fmla="*/ 164 h 180"/>
                  <a:gd name="T46" fmla="*/ 108 w 254"/>
                  <a:gd name="T47" fmla="*/ 180 h 180"/>
                  <a:gd name="T48" fmla="*/ 78 w 254"/>
                  <a:gd name="T49" fmla="*/ 164 h 18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54"/>
                  <a:gd name="T76" fmla="*/ 0 h 180"/>
                  <a:gd name="T77" fmla="*/ 254 w 254"/>
                  <a:gd name="T78" fmla="*/ 180 h 18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54" h="180">
                    <a:moveTo>
                      <a:pt x="78" y="164"/>
                    </a:moveTo>
                    <a:lnTo>
                      <a:pt x="81" y="148"/>
                    </a:lnTo>
                    <a:lnTo>
                      <a:pt x="117" y="132"/>
                    </a:lnTo>
                    <a:lnTo>
                      <a:pt x="154" y="113"/>
                    </a:lnTo>
                    <a:lnTo>
                      <a:pt x="194" y="83"/>
                    </a:lnTo>
                    <a:lnTo>
                      <a:pt x="219" y="54"/>
                    </a:lnTo>
                    <a:lnTo>
                      <a:pt x="230" y="19"/>
                    </a:lnTo>
                    <a:lnTo>
                      <a:pt x="219" y="16"/>
                    </a:lnTo>
                    <a:lnTo>
                      <a:pt x="160" y="19"/>
                    </a:lnTo>
                    <a:lnTo>
                      <a:pt x="95" y="38"/>
                    </a:lnTo>
                    <a:lnTo>
                      <a:pt x="41" y="54"/>
                    </a:lnTo>
                    <a:lnTo>
                      <a:pt x="13" y="54"/>
                    </a:lnTo>
                    <a:lnTo>
                      <a:pt x="0" y="26"/>
                    </a:lnTo>
                    <a:lnTo>
                      <a:pt x="19" y="21"/>
                    </a:lnTo>
                    <a:lnTo>
                      <a:pt x="62" y="16"/>
                    </a:lnTo>
                    <a:lnTo>
                      <a:pt x="136" y="11"/>
                    </a:lnTo>
                    <a:lnTo>
                      <a:pt x="200" y="0"/>
                    </a:lnTo>
                    <a:lnTo>
                      <a:pt x="252" y="5"/>
                    </a:lnTo>
                    <a:lnTo>
                      <a:pt x="254" y="21"/>
                    </a:lnTo>
                    <a:lnTo>
                      <a:pt x="248" y="51"/>
                    </a:lnTo>
                    <a:lnTo>
                      <a:pt x="222" y="83"/>
                    </a:lnTo>
                    <a:lnTo>
                      <a:pt x="176" y="129"/>
                    </a:lnTo>
                    <a:lnTo>
                      <a:pt x="138" y="164"/>
                    </a:lnTo>
                    <a:lnTo>
                      <a:pt x="108" y="180"/>
                    </a:lnTo>
                    <a:lnTo>
                      <a:pt x="78" y="16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 sz="2400">
                  <a:latin typeface="+mj-lt"/>
                  <a:cs typeface="Avenir Book"/>
                </a:endParaRPr>
              </a:p>
            </p:txBody>
          </p:sp>
          <p:sp>
            <p:nvSpPr>
              <p:cNvPr id="33" name="Freeform 43">
                <a:extLst>
                  <a:ext uri="{FF2B5EF4-FFF2-40B4-BE49-F238E27FC236}">
                    <a16:creationId xmlns:a16="http://schemas.microsoft.com/office/drawing/2014/main" id="{8AA97929-C986-48F7-B067-9D61851E92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0" y="1812"/>
                <a:ext cx="222" cy="184"/>
              </a:xfrm>
              <a:custGeom>
                <a:avLst/>
                <a:gdLst>
                  <a:gd name="T0" fmla="*/ 208 w 222"/>
                  <a:gd name="T1" fmla="*/ 140 h 184"/>
                  <a:gd name="T2" fmla="*/ 222 w 222"/>
                  <a:gd name="T3" fmla="*/ 160 h 184"/>
                  <a:gd name="T4" fmla="*/ 217 w 222"/>
                  <a:gd name="T5" fmla="*/ 181 h 184"/>
                  <a:gd name="T6" fmla="*/ 130 w 222"/>
                  <a:gd name="T7" fmla="*/ 184 h 184"/>
                  <a:gd name="T8" fmla="*/ 44 w 222"/>
                  <a:gd name="T9" fmla="*/ 184 h 184"/>
                  <a:gd name="T10" fmla="*/ 6 w 222"/>
                  <a:gd name="T11" fmla="*/ 168 h 184"/>
                  <a:gd name="T12" fmla="*/ 0 w 222"/>
                  <a:gd name="T13" fmla="*/ 149 h 184"/>
                  <a:gd name="T14" fmla="*/ 14 w 222"/>
                  <a:gd name="T15" fmla="*/ 109 h 184"/>
                  <a:gd name="T16" fmla="*/ 41 w 222"/>
                  <a:gd name="T17" fmla="*/ 46 h 184"/>
                  <a:gd name="T18" fmla="*/ 63 w 222"/>
                  <a:gd name="T19" fmla="*/ 25 h 184"/>
                  <a:gd name="T20" fmla="*/ 95 w 222"/>
                  <a:gd name="T21" fmla="*/ 9 h 184"/>
                  <a:gd name="T22" fmla="*/ 141 w 222"/>
                  <a:gd name="T23" fmla="*/ 0 h 184"/>
                  <a:gd name="T24" fmla="*/ 150 w 222"/>
                  <a:gd name="T25" fmla="*/ 44 h 184"/>
                  <a:gd name="T26" fmla="*/ 120 w 222"/>
                  <a:gd name="T27" fmla="*/ 38 h 184"/>
                  <a:gd name="T28" fmla="*/ 100 w 222"/>
                  <a:gd name="T29" fmla="*/ 36 h 184"/>
                  <a:gd name="T30" fmla="*/ 68 w 222"/>
                  <a:gd name="T31" fmla="*/ 46 h 184"/>
                  <a:gd name="T32" fmla="*/ 46 w 222"/>
                  <a:gd name="T33" fmla="*/ 71 h 184"/>
                  <a:gd name="T34" fmla="*/ 30 w 222"/>
                  <a:gd name="T35" fmla="*/ 117 h 184"/>
                  <a:gd name="T36" fmla="*/ 28 w 222"/>
                  <a:gd name="T37" fmla="*/ 138 h 184"/>
                  <a:gd name="T38" fmla="*/ 33 w 222"/>
                  <a:gd name="T39" fmla="*/ 149 h 184"/>
                  <a:gd name="T40" fmla="*/ 68 w 222"/>
                  <a:gd name="T41" fmla="*/ 154 h 184"/>
                  <a:gd name="T42" fmla="*/ 122 w 222"/>
                  <a:gd name="T43" fmla="*/ 149 h 184"/>
                  <a:gd name="T44" fmla="*/ 208 w 222"/>
                  <a:gd name="T45" fmla="*/ 140 h 18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22"/>
                  <a:gd name="T70" fmla="*/ 0 h 184"/>
                  <a:gd name="T71" fmla="*/ 222 w 222"/>
                  <a:gd name="T72" fmla="*/ 184 h 18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22" h="184">
                    <a:moveTo>
                      <a:pt x="208" y="140"/>
                    </a:moveTo>
                    <a:lnTo>
                      <a:pt x="222" y="160"/>
                    </a:lnTo>
                    <a:lnTo>
                      <a:pt x="217" y="181"/>
                    </a:lnTo>
                    <a:lnTo>
                      <a:pt x="130" y="184"/>
                    </a:lnTo>
                    <a:lnTo>
                      <a:pt x="44" y="184"/>
                    </a:lnTo>
                    <a:lnTo>
                      <a:pt x="6" y="168"/>
                    </a:lnTo>
                    <a:lnTo>
                      <a:pt x="0" y="149"/>
                    </a:lnTo>
                    <a:lnTo>
                      <a:pt x="14" y="109"/>
                    </a:lnTo>
                    <a:lnTo>
                      <a:pt x="41" y="46"/>
                    </a:lnTo>
                    <a:lnTo>
                      <a:pt x="63" y="25"/>
                    </a:lnTo>
                    <a:lnTo>
                      <a:pt x="95" y="9"/>
                    </a:lnTo>
                    <a:lnTo>
                      <a:pt x="141" y="0"/>
                    </a:lnTo>
                    <a:lnTo>
                      <a:pt x="150" y="44"/>
                    </a:lnTo>
                    <a:lnTo>
                      <a:pt x="120" y="38"/>
                    </a:lnTo>
                    <a:lnTo>
                      <a:pt x="100" y="36"/>
                    </a:lnTo>
                    <a:lnTo>
                      <a:pt x="68" y="46"/>
                    </a:lnTo>
                    <a:lnTo>
                      <a:pt x="46" y="71"/>
                    </a:lnTo>
                    <a:lnTo>
                      <a:pt x="30" y="117"/>
                    </a:lnTo>
                    <a:lnTo>
                      <a:pt x="28" y="138"/>
                    </a:lnTo>
                    <a:lnTo>
                      <a:pt x="33" y="149"/>
                    </a:lnTo>
                    <a:lnTo>
                      <a:pt x="68" y="154"/>
                    </a:lnTo>
                    <a:lnTo>
                      <a:pt x="122" y="149"/>
                    </a:lnTo>
                    <a:lnTo>
                      <a:pt x="208" y="1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 sz="2400">
                  <a:latin typeface="+mj-lt"/>
                  <a:cs typeface="Avenir Book"/>
                </a:endParaRPr>
              </a:p>
            </p:txBody>
          </p:sp>
          <p:sp>
            <p:nvSpPr>
              <p:cNvPr id="34" name="Freeform 44">
                <a:extLst>
                  <a:ext uri="{FF2B5EF4-FFF2-40B4-BE49-F238E27FC236}">
                    <a16:creationId xmlns:a16="http://schemas.microsoft.com/office/drawing/2014/main" id="{B51D2D3D-7FC8-45BC-AD54-A8B912FABB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8" y="1917"/>
                <a:ext cx="219" cy="321"/>
              </a:xfrm>
              <a:custGeom>
                <a:avLst/>
                <a:gdLst>
                  <a:gd name="T0" fmla="*/ 12 w 219"/>
                  <a:gd name="T1" fmla="*/ 205 h 321"/>
                  <a:gd name="T2" fmla="*/ 0 w 219"/>
                  <a:gd name="T3" fmla="*/ 194 h 321"/>
                  <a:gd name="T4" fmla="*/ 2 w 219"/>
                  <a:gd name="T5" fmla="*/ 159 h 321"/>
                  <a:gd name="T6" fmla="*/ 34 w 219"/>
                  <a:gd name="T7" fmla="*/ 99 h 321"/>
                  <a:gd name="T8" fmla="*/ 67 w 219"/>
                  <a:gd name="T9" fmla="*/ 29 h 321"/>
                  <a:gd name="T10" fmla="*/ 97 w 219"/>
                  <a:gd name="T11" fmla="*/ 0 h 321"/>
                  <a:gd name="T12" fmla="*/ 114 w 219"/>
                  <a:gd name="T13" fmla="*/ 0 h 321"/>
                  <a:gd name="T14" fmla="*/ 130 w 219"/>
                  <a:gd name="T15" fmla="*/ 0 h 321"/>
                  <a:gd name="T16" fmla="*/ 144 w 219"/>
                  <a:gd name="T17" fmla="*/ 19 h 321"/>
                  <a:gd name="T18" fmla="*/ 156 w 219"/>
                  <a:gd name="T19" fmla="*/ 94 h 321"/>
                  <a:gd name="T20" fmla="*/ 164 w 219"/>
                  <a:gd name="T21" fmla="*/ 194 h 321"/>
                  <a:gd name="T22" fmla="*/ 158 w 219"/>
                  <a:gd name="T23" fmla="*/ 229 h 321"/>
                  <a:gd name="T24" fmla="*/ 166 w 219"/>
                  <a:gd name="T25" fmla="*/ 249 h 321"/>
                  <a:gd name="T26" fmla="*/ 192 w 219"/>
                  <a:gd name="T27" fmla="*/ 249 h 321"/>
                  <a:gd name="T28" fmla="*/ 215 w 219"/>
                  <a:gd name="T29" fmla="*/ 286 h 321"/>
                  <a:gd name="T30" fmla="*/ 219 w 219"/>
                  <a:gd name="T31" fmla="*/ 313 h 321"/>
                  <a:gd name="T32" fmla="*/ 210 w 219"/>
                  <a:gd name="T33" fmla="*/ 321 h 321"/>
                  <a:gd name="T34" fmla="*/ 186 w 219"/>
                  <a:gd name="T35" fmla="*/ 310 h 321"/>
                  <a:gd name="T36" fmla="*/ 186 w 219"/>
                  <a:gd name="T37" fmla="*/ 292 h 321"/>
                  <a:gd name="T38" fmla="*/ 182 w 219"/>
                  <a:gd name="T39" fmla="*/ 272 h 321"/>
                  <a:gd name="T40" fmla="*/ 170 w 219"/>
                  <a:gd name="T41" fmla="*/ 260 h 321"/>
                  <a:gd name="T42" fmla="*/ 156 w 219"/>
                  <a:gd name="T43" fmla="*/ 260 h 321"/>
                  <a:gd name="T44" fmla="*/ 140 w 219"/>
                  <a:gd name="T45" fmla="*/ 270 h 321"/>
                  <a:gd name="T46" fmla="*/ 130 w 219"/>
                  <a:gd name="T47" fmla="*/ 270 h 321"/>
                  <a:gd name="T48" fmla="*/ 128 w 219"/>
                  <a:gd name="T49" fmla="*/ 249 h 321"/>
                  <a:gd name="T50" fmla="*/ 138 w 219"/>
                  <a:gd name="T51" fmla="*/ 231 h 321"/>
                  <a:gd name="T52" fmla="*/ 142 w 219"/>
                  <a:gd name="T53" fmla="*/ 191 h 321"/>
                  <a:gd name="T54" fmla="*/ 144 w 219"/>
                  <a:gd name="T55" fmla="*/ 135 h 321"/>
                  <a:gd name="T56" fmla="*/ 134 w 219"/>
                  <a:gd name="T57" fmla="*/ 65 h 321"/>
                  <a:gd name="T58" fmla="*/ 121 w 219"/>
                  <a:gd name="T59" fmla="*/ 29 h 321"/>
                  <a:gd name="T60" fmla="*/ 105 w 219"/>
                  <a:gd name="T61" fmla="*/ 33 h 321"/>
                  <a:gd name="T62" fmla="*/ 83 w 219"/>
                  <a:gd name="T63" fmla="*/ 57 h 321"/>
                  <a:gd name="T64" fmla="*/ 58 w 219"/>
                  <a:gd name="T65" fmla="*/ 119 h 321"/>
                  <a:gd name="T66" fmla="*/ 46 w 219"/>
                  <a:gd name="T67" fmla="*/ 151 h 321"/>
                  <a:gd name="T68" fmla="*/ 30 w 219"/>
                  <a:gd name="T69" fmla="*/ 183 h 321"/>
                  <a:gd name="T70" fmla="*/ 12 w 219"/>
                  <a:gd name="T71" fmla="*/ 205 h 32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19"/>
                  <a:gd name="T109" fmla="*/ 0 h 321"/>
                  <a:gd name="T110" fmla="*/ 219 w 219"/>
                  <a:gd name="T111" fmla="*/ 321 h 321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19" h="321">
                    <a:moveTo>
                      <a:pt x="12" y="205"/>
                    </a:moveTo>
                    <a:lnTo>
                      <a:pt x="0" y="194"/>
                    </a:lnTo>
                    <a:lnTo>
                      <a:pt x="2" y="159"/>
                    </a:lnTo>
                    <a:lnTo>
                      <a:pt x="34" y="99"/>
                    </a:lnTo>
                    <a:lnTo>
                      <a:pt x="67" y="29"/>
                    </a:lnTo>
                    <a:lnTo>
                      <a:pt x="97" y="0"/>
                    </a:lnTo>
                    <a:lnTo>
                      <a:pt x="114" y="0"/>
                    </a:lnTo>
                    <a:lnTo>
                      <a:pt x="130" y="0"/>
                    </a:lnTo>
                    <a:lnTo>
                      <a:pt x="144" y="19"/>
                    </a:lnTo>
                    <a:lnTo>
                      <a:pt x="156" y="94"/>
                    </a:lnTo>
                    <a:lnTo>
                      <a:pt x="164" y="194"/>
                    </a:lnTo>
                    <a:lnTo>
                      <a:pt x="158" y="229"/>
                    </a:lnTo>
                    <a:lnTo>
                      <a:pt x="166" y="249"/>
                    </a:lnTo>
                    <a:lnTo>
                      <a:pt x="192" y="249"/>
                    </a:lnTo>
                    <a:lnTo>
                      <a:pt x="215" y="286"/>
                    </a:lnTo>
                    <a:lnTo>
                      <a:pt x="219" y="313"/>
                    </a:lnTo>
                    <a:lnTo>
                      <a:pt x="210" y="321"/>
                    </a:lnTo>
                    <a:lnTo>
                      <a:pt x="186" y="310"/>
                    </a:lnTo>
                    <a:lnTo>
                      <a:pt x="186" y="292"/>
                    </a:lnTo>
                    <a:lnTo>
                      <a:pt x="182" y="272"/>
                    </a:lnTo>
                    <a:lnTo>
                      <a:pt x="170" y="260"/>
                    </a:lnTo>
                    <a:lnTo>
                      <a:pt x="156" y="260"/>
                    </a:lnTo>
                    <a:lnTo>
                      <a:pt x="140" y="270"/>
                    </a:lnTo>
                    <a:lnTo>
                      <a:pt x="130" y="270"/>
                    </a:lnTo>
                    <a:lnTo>
                      <a:pt x="128" y="249"/>
                    </a:lnTo>
                    <a:lnTo>
                      <a:pt x="138" y="231"/>
                    </a:lnTo>
                    <a:lnTo>
                      <a:pt x="142" y="191"/>
                    </a:lnTo>
                    <a:lnTo>
                      <a:pt x="144" y="135"/>
                    </a:lnTo>
                    <a:lnTo>
                      <a:pt x="134" y="65"/>
                    </a:lnTo>
                    <a:lnTo>
                      <a:pt x="121" y="29"/>
                    </a:lnTo>
                    <a:lnTo>
                      <a:pt x="105" y="33"/>
                    </a:lnTo>
                    <a:lnTo>
                      <a:pt x="83" y="57"/>
                    </a:lnTo>
                    <a:lnTo>
                      <a:pt x="58" y="119"/>
                    </a:lnTo>
                    <a:lnTo>
                      <a:pt x="46" y="151"/>
                    </a:lnTo>
                    <a:lnTo>
                      <a:pt x="30" y="183"/>
                    </a:lnTo>
                    <a:lnTo>
                      <a:pt x="12" y="20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 sz="2400">
                  <a:latin typeface="+mj-lt"/>
                  <a:cs typeface="Avenir Book"/>
                </a:endParaRPr>
              </a:p>
            </p:txBody>
          </p:sp>
          <p:sp>
            <p:nvSpPr>
              <p:cNvPr id="35" name="Freeform 45">
                <a:extLst>
                  <a:ext uri="{FF2B5EF4-FFF2-40B4-BE49-F238E27FC236}">
                    <a16:creationId xmlns:a16="http://schemas.microsoft.com/office/drawing/2014/main" id="{93AE263B-805B-4FE1-B6D5-C5DA10DEB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8" y="1761"/>
                <a:ext cx="326" cy="394"/>
              </a:xfrm>
              <a:custGeom>
                <a:avLst/>
                <a:gdLst>
                  <a:gd name="T0" fmla="*/ 73 w 326"/>
                  <a:gd name="T1" fmla="*/ 391 h 394"/>
                  <a:gd name="T2" fmla="*/ 98 w 326"/>
                  <a:gd name="T3" fmla="*/ 394 h 394"/>
                  <a:gd name="T4" fmla="*/ 132 w 326"/>
                  <a:gd name="T5" fmla="*/ 383 h 394"/>
                  <a:gd name="T6" fmla="*/ 140 w 326"/>
                  <a:gd name="T7" fmla="*/ 350 h 394"/>
                  <a:gd name="T8" fmla="*/ 127 w 326"/>
                  <a:gd name="T9" fmla="*/ 300 h 394"/>
                  <a:gd name="T10" fmla="*/ 98 w 326"/>
                  <a:gd name="T11" fmla="*/ 254 h 394"/>
                  <a:gd name="T12" fmla="*/ 57 w 326"/>
                  <a:gd name="T13" fmla="*/ 218 h 394"/>
                  <a:gd name="T14" fmla="*/ 46 w 326"/>
                  <a:gd name="T15" fmla="*/ 202 h 394"/>
                  <a:gd name="T16" fmla="*/ 46 w 326"/>
                  <a:gd name="T17" fmla="*/ 188 h 394"/>
                  <a:gd name="T18" fmla="*/ 57 w 326"/>
                  <a:gd name="T19" fmla="*/ 188 h 394"/>
                  <a:gd name="T20" fmla="*/ 132 w 326"/>
                  <a:gd name="T21" fmla="*/ 196 h 394"/>
                  <a:gd name="T22" fmla="*/ 204 w 326"/>
                  <a:gd name="T23" fmla="*/ 202 h 394"/>
                  <a:gd name="T24" fmla="*/ 253 w 326"/>
                  <a:gd name="T25" fmla="*/ 202 h 394"/>
                  <a:gd name="T26" fmla="*/ 310 w 326"/>
                  <a:gd name="T27" fmla="*/ 171 h 394"/>
                  <a:gd name="T28" fmla="*/ 320 w 326"/>
                  <a:gd name="T29" fmla="*/ 168 h 394"/>
                  <a:gd name="T30" fmla="*/ 320 w 326"/>
                  <a:gd name="T31" fmla="*/ 151 h 394"/>
                  <a:gd name="T32" fmla="*/ 304 w 326"/>
                  <a:gd name="T33" fmla="*/ 118 h 394"/>
                  <a:gd name="T34" fmla="*/ 310 w 326"/>
                  <a:gd name="T35" fmla="*/ 50 h 394"/>
                  <a:gd name="T36" fmla="*/ 326 w 326"/>
                  <a:gd name="T37" fmla="*/ 34 h 394"/>
                  <a:gd name="T38" fmla="*/ 302 w 326"/>
                  <a:gd name="T39" fmla="*/ 0 h 394"/>
                  <a:gd name="T40" fmla="*/ 293 w 326"/>
                  <a:gd name="T41" fmla="*/ 0 h 394"/>
                  <a:gd name="T42" fmla="*/ 286 w 326"/>
                  <a:gd name="T43" fmla="*/ 25 h 394"/>
                  <a:gd name="T44" fmla="*/ 277 w 326"/>
                  <a:gd name="T45" fmla="*/ 86 h 394"/>
                  <a:gd name="T46" fmla="*/ 280 w 326"/>
                  <a:gd name="T47" fmla="*/ 134 h 394"/>
                  <a:gd name="T48" fmla="*/ 302 w 326"/>
                  <a:gd name="T49" fmla="*/ 160 h 394"/>
                  <a:gd name="T50" fmla="*/ 272 w 326"/>
                  <a:gd name="T51" fmla="*/ 176 h 394"/>
                  <a:gd name="T52" fmla="*/ 223 w 326"/>
                  <a:gd name="T53" fmla="*/ 179 h 394"/>
                  <a:gd name="T54" fmla="*/ 140 w 326"/>
                  <a:gd name="T55" fmla="*/ 162 h 394"/>
                  <a:gd name="T56" fmla="*/ 46 w 326"/>
                  <a:gd name="T57" fmla="*/ 160 h 394"/>
                  <a:gd name="T58" fmla="*/ 0 w 326"/>
                  <a:gd name="T59" fmla="*/ 179 h 394"/>
                  <a:gd name="T60" fmla="*/ 0 w 326"/>
                  <a:gd name="T61" fmla="*/ 210 h 394"/>
                  <a:gd name="T62" fmla="*/ 30 w 326"/>
                  <a:gd name="T63" fmla="*/ 238 h 394"/>
                  <a:gd name="T64" fmla="*/ 70 w 326"/>
                  <a:gd name="T65" fmla="*/ 290 h 394"/>
                  <a:gd name="T66" fmla="*/ 70 w 326"/>
                  <a:gd name="T67" fmla="*/ 327 h 394"/>
                  <a:gd name="T68" fmla="*/ 70 w 326"/>
                  <a:gd name="T69" fmla="*/ 352 h 394"/>
                  <a:gd name="T70" fmla="*/ 73 w 326"/>
                  <a:gd name="T71" fmla="*/ 391 h 39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26"/>
                  <a:gd name="T109" fmla="*/ 0 h 394"/>
                  <a:gd name="T110" fmla="*/ 326 w 326"/>
                  <a:gd name="T111" fmla="*/ 394 h 39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26" h="394">
                    <a:moveTo>
                      <a:pt x="73" y="391"/>
                    </a:moveTo>
                    <a:lnTo>
                      <a:pt x="98" y="394"/>
                    </a:lnTo>
                    <a:lnTo>
                      <a:pt x="132" y="383"/>
                    </a:lnTo>
                    <a:lnTo>
                      <a:pt x="140" y="350"/>
                    </a:lnTo>
                    <a:lnTo>
                      <a:pt x="127" y="300"/>
                    </a:lnTo>
                    <a:lnTo>
                      <a:pt x="98" y="254"/>
                    </a:lnTo>
                    <a:lnTo>
                      <a:pt x="57" y="218"/>
                    </a:lnTo>
                    <a:lnTo>
                      <a:pt x="46" y="202"/>
                    </a:lnTo>
                    <a:lnTo>
                      <a:pt x="46" y="188"/>
                    </a:lnTo>
                    <a:lnTo>
                      <a:pt x="57" y="188"/>
                    </a:lnTo>
                    <a:lnTo>
                      <a:pt x="132" y="196"/>
                    </a:lnTo>
                    <a:lnTo>
                      <a:pt x="204" y="202"/>
                    </a:lnTo>
                    <a:lnTo>
                      <a:pt x="253" y="202"/>
                    </a:lnTo>
                    <a:lnTo>
                      <a:pt x="310" y="171"/>
                    </a:lnTo>
                    <a:lnTo>
                      <a:pt x="320" y="168"/>
                    </a:lnTo>
                    <a:lnTo>
                      <a:pt x="320" y="151"/>
                    </a:lnTo>
                    <a:lnTo>
                      <a:pt x="304" y="118"/>
                    </a:lnTo>
                    <a:lnTo>
                      <a:pt x="310" y="50"/>
                    </a:lnTo>
                    <a:lnTo>
                      <a:pt x="326" y="34"/>
                    </a:lnTo>
                    <a:lnTo>
                      <a:pt x="302" y="0"/>
                    </a:lnTo>
                    <a:lnTo>
                      <a:pt x="293" y="0"/>
                    </a:lnTo>
                    <a:lnTo>
                      <a:pt x="286" y="25"/>
                    </a:lnTo>
                    <a:lnTo>
                      <a:pt x="277" y="86"/>
                    </a:lnTo>
                    <a:lnTo>
                      <a:pt x="280" y="134"/>
                    </a:lnTo>
                    <a:lnTo>
                      <a:pt x="302" y="160"/>
                    </a:lnTo>
                    <a:lnTo>
                      <a:pt x="272" y="176"/>
                    </a:lnTo>
                    <a:lnTo>
                      <a:pt x="223" y="179"/>
                    </a:lnTo>
                    <a:lnTo>
                      <a:pt x="140" y="162"/>
                    </a:lnTo>
                    <a:lnTo>
                      <a:pt x="46" y="160"/>
                    </a:lnTo>
                    <a:lnTo>
                      <a:pt x="0" y="179"/>
                    </a:lnTo>
                    <a:lnTo>
                      <a:pt x="0" y="210"/>
                    </a:lnTo>
                    <a:lnTo>
                      <a:pt x="30" y="238"/>
                    </a:lnTo>
                    <a:lnTo>
                      <a:pt x="70" y="290"/>
                    </a:lnTo>
                    <a:lnTo>
                      <a:pt x="70" y="327"/>
                    </a:lnTo>
                    <a:lnTo>
                      <a:pt x="70" y="352"/>
                    </a:lnTo>
                    <a:lnTo>
                      <a:pt x="73" y="3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 sz="2400">
                  <a:latin typeface="+mj-lt"/>
                  <a:cs typeface="Avenir Book"/>
                </a:endParaRPr>
              </a:p>
            </p:txBody>
          </p:sp>
        </p:grpSp>
      </p:grpSp>
      <p:graphicFrame>
        <p:nvGraphicFramePr>
          <p:cNvPr id="43" name="Object 5">
            <a:extLst>
              <a:ext uri="{FF2B5EF4-FFF2-40B4-BE49-F238E27FC236}">
                <a16:creationId xmlns:a16="http://schemas.microsoft.com/office/drawing/2014/main" id="{1B8B9FA2-4EE4-4648-8AEE-552DEFDC48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98136" y="3752943"/>
          <a:ext cx="377833" cy="651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8" name="Imagen" r:id="rId19" imgW="2285280" imgH="3943440" progId="MS_ClipArt_Gallery.2">
                  <p:embed/>
                </p:oleObj>
              </mc:Choice>
              <mc:Fallback>
                <p:oleObj name="Imagen" r:id="rId19" imgW="2285280" imgH="3943440" progId="MS_ClipArt_Gallery.2">
                  <p:embed/>
                  <p:pic>
                    <p:nvPicPr>
                      <p:cNvPr id="43" name="Object 5">
                        <a:extLst>
                          <a:ext uri="{FF2B5EF4-FFF2-40B4-BE49-F238E27FC236}">
                            <a16:creationId xmlns:a16="http://schemas.microsoft.com/office/drawing/2014/main" id="{1B8B9FA2-4EE4-4648-8AEE-552DEFDC48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8136" y="3752943"/>
                        <a:ext cx="377833" cy="6517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 Box 17">
            <a:extLst>
              <a:ext uri="{FF2B5EF4-FFF2-40B4-BE49-F238E27FC236}">
                <a16:creationId xmlns:a16="http://schemas.microsoft.com/office/drawing/2014/main" id="{0C021B9E-BAE4-4DF6-9C29-FC69D140E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1716" y="4404686"/>
            <a:ext cx="9657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ES"/>
            </a:defPPr>
            <a:lvl1pPr algn="ctr" defTabSz="400050">
              <a:tabLst>
                <a:tab pos="1143000" algn="l"/>
              </a:tabLst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ea typeface="ＭＳ Ｐゴシック" charset="0"/>
                <a:cs typeface="Avenir Book"/>
              </a:defRPr>
            </a:lvl1pPr>
            <a:lvl2pPr marL="742950" indent="-285750" defTabSz="400050">
              <a:tabLst>
                <a:tab pos="1143000" algn="l"/>
              </a:tabLst>
              <a:defRPr sz="900">
                <a:latin typeface="Century Gothic" charset="0"/>
                <a:ea typeface="ＭＳ Ｐゴシック" charset="0"/>
              </a:defRPr>
            </a:lvl2pPr>
            <a:lvl3pPr marL="1143000" indent="-228600" defTabSz="400050">
              <a:tabLst>
                <a:tab pos="1143000" algn="l"/>
              </a:tabLst>
              <a:defRPr sz="900">
                <a:latin typeface="Century Gothic" charset="0"/>
                <a:ea typeface="ＭＳ Ｐゴシック" charset="0"/>
              </a:defRPr>
            </a:lvl3pPr>
            <a:lvl4pPr marL="1600200" indent="-228600" defTabSz="400050">
              <a:tabLst>
                <a:tab pos="1143000" algn="l"/>
              </a:tabLst>
              <a:defRPr sz="900">
                <a:latin typeface="Century Gothic" charset="0"/>
                <a:ea typeface="ＭＳ Ｐゴシック" charset="0"/>
              </a:defRPr>
            </a:lvl4pPr>
            <a:lvl5pPr marL="2057400" indent="-228600" defTabSz="400050">
              <a:tabLst>
                <a:tab pos="1143000" algn="l"/>
              </a:tabLst>
              <a:defRPr sz="900">
                <a:latin typeface="Century Gothic" charset="0"/>
                <a:ea typeface="ＭＳ Ｐゴシック" charset="0"/>
              </a:defRPr>
            </a:lvl5pPr>
            <a:lvl6pPr marL="2514600" indent="-228600" defTabSz="40005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sz="900">
                <a:latin typeface="Century Gothic" charset="0"/>
                <a:ea typeface="ＭＳ Ｐゴシック" charset="0"/>
              </a:defRPr>
            </a:lvl6pPr>
            <a:lvl7pPr marL="2971800" indent="-228600" defTabSz="40005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sz="900">
                <a:latin typeface="Century Gothic" charset="0"/>
                <a:ea typeface="ＭＳ Ｐゴシック" charset="0"/>
              </a:defRPr>
            </a:lvl7pPr>
            <a:lvl8pPr marL="3429000" indent="-228600" defTabSz="40005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sz="900">
                <a:latin typeface="Century Gothic" charset="0"/>
                <a:ea typeface="ＭＳ Ｐゴシック" charset="0"/>
              </a:defRPr>
            </a:lvl8pPr>
            <a:lvl9pPr marL="3886200" indent="-228600" defTabSz="40005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sz="900">
                <a:latin typeface="Century Gothic" charset="0"/>
                <a:ea typeface="ＭＳ Ｐゴシック" charset="0"/>
              </a:defRPr>
            </a:lvl9pPr>
          </a:lstStyle>
          <a:p>
            <a:r>
              <a:rPr lang="es-ES_tradnl" sz="1800" dirty="0">
                <a:solidFill>
                  <a:schemeClr val="tx1"/>
                </a:solidFill>
                <a:latin typeface="+mj-lt"/>
              </a:rPr>
              <a:t>No me entero...</a:t>
            </a:r>
          </a:p>
        </p:txBody>
      </p:sp>
      <p:graphicFrame>
        <p:nvGraphicFramePr>
          <p:cNvPr id="45" name="Object 5">
            <a:extLst>
              <a:ext uri="{FF2B5EF4-FFF2-40B4-BE49-F238E27FC236}">
                <a16:creationId xmlns:a16="http://schemas.microsoft.com/office/drawing/2014/main" id="{3C7C265F-E1EC-4B96-AA56-497281473E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09880" y="3752943"/>
          <a:ext cx="377833" cy="651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9" name="Imagen" r:id="rId21" imgW="2285280" imgH="3943440" progId="MS_ClipArt_Gallery.2">
                  <p:embed/>
                </p:oleObj>
              </mc:Choice>
              <mc:Fallback>
                <p:oleObj name="Imagen" r:id="rId21" imgW="2285280" imgH="3943440" progId="MS_ClipArt_Gallery.2">
                  <p:embed/>
                  <p:pic>
                    <p:nvPicPr>
                      <p:cNvPr id="45" name="Object 5">
                        <a:extLst>
                          <a:ext uri="{FF2B5EF4-FFF2-40B4-BE49-F238E27FC236}">
                            <a16:creationId xmlns:a16="http://schemas.microsoft.com/office/drawing/2014/main" id="{3C7C265F-E1EC-4B96-AA56-497281473E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9880" y="3752943"/>
                        <a:ext cx="377833" cy="6517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 Box 17">
            <a:extLst>
              <a:ext uri="{FF2B5EF4-FFF2-40B4-BE49-F238E27FC236}">
                <a16:creationId xmlns:a16="http://schemas.microsoft.com/office/drawing/2014/main" id="{9F956AEE-F245-4C77-95CE-988176BF0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2839" y="4404686"/>
            <a:ext cx="12363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ES"/>
            </a:defPPr>
            <a:lvl1pPr algn="ctr" defTabSz="400050">
              <a:tabLst>
                <a:tab pos="1143000" algn="l"/>
              </a:tabLst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ea typeface="ＭＳ Ｐゴシック" charset="0"/>
                <a:cs typeface="Avenir Book"/>
              </a:defRPr>
            </a:lvl1pPr>
            <a:lvl2pPr marL="742950" indent="-285750" defTabSz="400050">
              <a:tabLst>
                <a:tab pos="1143000" algn="l"/>
              </a:tabLst>
              <a:defRPr sz="900">
                <a:latin typeface="Century Gothic" charset="0"/>
                <a:ea typeface="ＭＳ Ｐゴシック" charset="0"/>
              </a:defRPr>
            </a:lvl2pPr>
            <a:lvl3pPr marL="1143000" indent="-228600" defTabSz="400050">
              <a:tabLst>
                <a:tab pos="1143000" algn="l"/>
              </a:tabLst>
              <a:defRPr sz="900">
                <a:latin typeface="Century Gothic" charset="0"/>
                <a:ea typeface="ＭＳ Ｐゴシック" charset="0"/>
              </a:defRPr>
            </a:lvl3pPr>
            <a:lvl4pPr marL="1600200" indent="-228600" defTabSz="400050">
              <a:tabLst>
                <a:tab pos="1143000" algn="l"/>
              </a:tabLst>
              <a:defRPr sz="900">
                <a:latin typeface="Century Gothic" charset="0"/>
                <a:ea typeface="ＭＳ Ｐゴシック" charset="0"/>
              </a:defRPr>
            </a:lvl4pPr>
            <a:lvl5pPr marL="2057400" indent="-228600" defTabSz="400050">
              <a:tabLst>
                <a:tab pos="1143000" algn="l"/>
              </a:tabLst>
              <a:defRPr sz="900">
                <a:latin typeface="Century Gothic" charset="0"/>
                <a:ea typeface="ＭＳ Ｐゴシック" charset="0"/>
              </a:defRPr>
            </a:lvl5pPr>
            <a:lvl6pPr marL="2514600" indent="-228600" defTabSz="40005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sz="900">
                <a:latin typeface="Century Gothic" charset="0"/>
                <a:ea typeface="ＭＳ Ｐゴシック" charset="0"/>
              </a:defRPr>
            </a:lvl6pPr>
            <a:lvl7pPr marL="2971800" indent="-228600" defTabSz="40005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sz="900">
                <a:latin typeface="Century Gothic" charset="0"/>
                <a:ea typeface="ＭＳ Ｐゴシック" charset="0"/>
              </a:defRPr>
            </a:lvl7pPr>
            <a:lvl8pPr marL="3429000" indent="-228600" defTabSz="40005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sz="900">
                <a:latin typeface="Century Gothic" charset="0"/>
                <a:ea typeface="ＭＳ Ｐゴシック" charset="0"/>
              </a:defRPr>
            </a:lvl8pPr>
            <a:lvl9pPr marL="3886200" indent="-228600" defTabSz="40005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sz="900">
                <a:latin typeface="Century Gothic" charset="0"/>
                <a:ea typeface="ＭＳ Ｐゴシック" charset="0"/>
              </a:defRPr>
            </a:lvl9pPr>
          </a:lstStyle>
          <a:p>
            <a:r>
              <a:rPr lang="es-ES_tradnl" sz="1800" dirty="0">
                <a:solidFill>
                  <a:schemeClr val="tx1"/>
                </a:solidFill>
                <a:latin typeface="+mj-lt"/>
              </a:rPr>
              <a:t>Me espanto...</a:t>
            </a:r>
          </a:p>
        </p:txBody>
      </p:sp>
      <p:graphicFrame>
        <p:nvGraphicFramePr>
          <p:cNvPr id="47" name="Object 5">
            <a:extLst>
              <a:ext uri="{FF2B5EF4-FFF2-40B4-BE49-F238E27FC236}">
                <a16:creationId xmlns:a16="http://schemas.microsoft.com/office/drawing/2014/main" id="{F4679FF4-6177-4020-A653-28A2E15A64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01927" y="3752943"/>
          <a:ext cx="377833" cy="651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0" name="Imagen" r:id="rId22" imgW="2285280" imgH="3943440" progId="MS_ClipArt_Gallery.2">
                  <p:embed/>
                </p:oleObj>
              </mc:Choice>
              <mc:Fallback>
                <p:oleObj name="Imagen" r:id="rId22" imgW="2285280" imgH="3943440" progId="MS_ClipArt_Gallery.2">
                  <p:embed/>
                  <p:pic>
                    <p:nvPicPr>
                      <p:cNvPr id="47" name="Object 5">
                        <a:extLst>
                          <a:ext uri="{FF2B5EF4-FFF2-40B4-BE49-F238E27FC236}">
                            <a16:creationId xmlns:a16="http://schemas.microsoft.com/office/drawing/2014/main" id="{F4679FF4-6177-4020-A653-28A2E15A64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1927" y="3752943"/>
                        <a:ext cx="377833" cy="6517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 Box 17">
            <a:extLst>
              <a:ext uri="{FF2B5EF4-FFF2-40B4-BE49-F238E27FC236}">
                <a16:creationId xmlns:a16="http://schemas.microsoft.com/office/drawing/2014/main" id="{4E547B8C-17CA-404C-B91C-C50E9CB56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5507" y="4404686"/>
            <a:ext cx="121178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ES"/>
            </a:defPPr>
            <a:lvl1pPr algn="ctr" defTabSz="400050">
              <a:tabLst>
                <a:tab pos="1143000" algn="l"/>
              </a:tabLst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ea typeface="ＭＳ Ｐゴシック" charset="0"/>
                <a:cs typeface="Avenir Book"/>
              </a:defRPr>
            </a:lvl1pPr>
            <a:lvl2pPr marL="742950" indent="-285750" defTabSz="400050">
              <a:tabLst>
                <a:tab pos="1143000" algn="l"/>
              </a:tabLst>
              <a:defRPr sz="900">
                <a:latin typeface="Century Gothic" charset="0"/>
                <a:ea typeface="ＭＳ Ｐゴシック" charset="0"/>
              </a:defRPr>
            </a:lvl2pPr>
            <a:lvl3pPr marL="1143000" indent="-228600" defTabSz="400050">
              <a:tabLst>
                <a:tab pos="1143000" algn="l"/>
              </a:tabLst>
              <a:defRPr sz="900">
                <a:latin typeface="Century Gothic" charset="0"/>
                <a:ea typeface="ＭＳ Ｐゴシック" charset="0"/>
              </a:defRPr>
            </a:lvl3pPr>
            <a:lvl4pPr marL="1600200" indent="-228600" defTabSz="400050">
              <a:tabLst>
                <a:tab pos="1143000" algn="l"/>
              </a:tabLst>
              <a:defRPr sz="900">
                <a:latin typeface="Century Gothic" charset="0"/>
                <a:ea typeface="ＭＳ Ｐゴシック" charset="0"/>
              </a:defRPr>
            </a:lvl4pPr>
            <a:lvl5pPr marL="2057400" indent="-228600" defTabSz="400050">
              <a:tabLst>
                <a:tab pos="1143000" algn="l"/>
              </a:tabLst>
              <a:defRPr sz="900">
                <a:latin typeface="Century Gothic" charset="0"/>
                <a:ea typeface="ＭＳ Ｐゴシック" charset="0"/>
              </a:defRPr>
            </a:lvl5pPr>
            <a:lvl6pPr marL="2514600" indent="-228600" defTabSz="40005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sz="900">
                <a:latin typeface="Century Gothic" charset="0"/>
                <a:ea typeface="ＭＳ Ｐゴシック" charset="0"/>
              </a:defRPr>
            </a:lvl6pPr>
            <a:lvl7pPr marL="2971800" indent="-228600" defTabSz="40005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sz="900">
                <a:latin typeface="Century Gothic" charset="0"/>
                <a:ea typeface="ＭＳ Ｐゴシック" charset="0"/>
              </a:defRPr>
            </a:lvl7pPr>
            <a:lvl8pPr marL="3429000" indent="-228600" defTabSz="40005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sz="900">
                <a:latin typeface="Century Gothic" charset="0"/>
                <a:ea typeface="ＭＳ Ｐゴシック" charset="0"/>
              </a:defRPr>
            </a:lvl8pPr>
            <a:lvl9pPr marL="3886200" indent="-228600" defTabSz="40005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sz="900">
                <a:latin typeface="Century Gothic" charset="0"/>
                <a:ea typeface="ＭＳ Ｐゴシック" charset="0"/>
              </a:defRPr>
            </a:lvl9pPr>
          </a:lstStyle>
          <a:p>
            <a:r>
              <a:rPr lang="es-ES_tradnl" sz="1800" dirty="0">
                <a:solidFill>
                  <a:schemeClr val="tx1"/>
                </a:solidFill>
                <a:latin typeface="+mj-lt"/>
              </a:rPr>
              <a:t>Me preocupo...</a:t>
            </a:r>
          </a:p>
        </p:txBody>
      </p:sp>
      <p:graphicFrame>
        <p:nvGraphicFramePr>
          <p:cNvPr id="49" name="Object 5">
            <a:extLst>
              <a:ext uri="{FF2B5EF4-FFF2-40B4-BE49-F238E27FC236}">
                <a16:creationId xmlns:a16="http://schemas.microsoft.com/office/drawing/2014/main" id="{AB5BAE16-EC7E-4D82-A104-481FE0BA19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17544" y="3752943"/>
          <a:ext cx="377833" cy="651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" name="Imagen" r:id="rId23" imgW="2285280" imgH="3943440" progId="MS_ClipArt_Gallery.2">
                  <p:embed/>
                </p:oleObj>
              </mc:Choice>
              <mc:Fallback>
                <p:oleObj name="Imagen" r:id="rId23" imgW="2285280" imgH="3943440" progId="MS_ClipArt_Gallery.2">
                  <p:embed/>
                  <p:pic>
                    <p:nvPicPr>
                      <p:cNvPr id="49" name="Object 5">
                        <a:extLst>
                          <a:ext uri="{FF2B5EF4-FFF2-40B4-BE49-F238E27FC236}">
                            <a16:creationId xmlns:a16="http://schemas.microsoft.com/office/drawing/2014/main" id="{AB5BAE16-EC7E-4D82-A104-481FE0BA19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7544" y="3752943"/>
                        <a:ext cx="377833" cy="6517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 Box 17">
            <a:extLst>
              <a:ext uri="{FF2B5EF4-FFF2-40B4-BE49-F238E27FC236}">
                <a16:creationId xmlns:a16="http://schemas.microsoft.com/office/drawing/2014/main" id="{FF951E46-EA19-471A-B32D-AA99E3432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1124" y="4404686"/>
            <a:ext cx="9657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ES"/>
            </a:defPPr>
            <a:lvl1pPr algn="ctr" defTabSz="400050">
              <a:tabLst>
                <a:tab pos="1143000" algn="l"/>
              </a:tabLst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ea typeface="ＭＳ Ｐゴシック" charset="0"/>
                <a:cs typeface="Avenir Book"/>
              </a:defRPr>
            </a:lvl1pPr>
            <a:lvl2pPr marL="742950" indent="-285750" defTabSz="400050">
              <a:tabLst>
                <a:tab pos="1143000" algn="l"/>
              </a:tabLst>
              <a:defRPr sz="900">
                <a:latin typeface="Century Gothic" charset="0"/>
                <a:ea typeface="ＭＳ Ｐゴシック" charset="0"/>
              </a:defRPr>
            </a:lvl2pPr>
            <a:lvl3pPr marL="1143000" indent="-228600" defTabSz="400050">
              <a:tabLst>
                <a:tab pos="1143000" algn="l"/>
              </a:tabLst>
              <a:defRPr sz="900">
                <a:latin typeface="Century Gothic" charset="0"/>
                <a:ea typeface="ＭＳ Ｐゴシック" charset="0"/>
              </a:defRPr>
            </a:lvl3pPr>
            <a:lvl4pPr marL="1600200" indent="-228600" defTabSz="400050">
              <a:tabLst>
                <a:tab pos="1143000" algn="l"/>
              </a:tabLst>
              <a:defRPr sz="900">
                <a:latin typeface="Century Gothic" charset="0"/>
                <a:ea typeface="ＭＳ Ｐゴシック" charset="0"/>
              </a:defRPr>
            </a:lvl4pPr>
            <a:lvl5pPr marL="2057400" indent="-228600" defTabSz="400050">
              <a:tabLst>
                <a:tab pos="1143000" algn="l"/>
              </a:tabLst>
              <a:defRPr sz="900">
                <a:latin typeface="Century Gothic" charset="0"/>
                <a:ea typeface="ＭＳ Ｐゴシック" charset="0"/>
              </a:defRPr>
            </a:lvl5pPr>
            <a:lvl6pPr marL="2514600" indent="-228600" defTabSz="40005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sz="900">
                <a:latin typeface="Century Gothic" charset="0"/>
                <a:ea typeface="ＭＳ Ｐゴシック" charset="0"/>
              </a:defRPr>
            </a:lvl6pPr>
            <a:lvl7pPr marL="2971800" indent="-228600" defTabSz="40005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sz="900">
                <a:latin typeface="Century Gothic" charset="0"/>
                <a:ea typeface="ＭＳ Ｐゴシック" charset="0"/>
              </a:defRPr>
            </a:lvl7pPr>
            <a:lvl8pPr marL="3429000" indent="-228600" defTabSz="40005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sz="900">
                <a:latin typeface="Century Gothic" charset="0"/>
                <a:ea typeface="ＭＳ Ｐゴシック" charset="0"/>
              </a:defRPr>
            </a:lvl8pPr>
            <a:lvl9pPr marL="3886200" indent="-228600" defTabSz="40005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sz="900">
                <a:latin typeface="Century Gothic" charset="0"/>
                <a:ea typeface="ＭＳ Ｐゴシック" charset="0"/>
              </a:defRPr>
            </a:lvl9pPr>
          </a:lstStyle>
          <a:p>
            <a:r>
              <a:rPr lang="es-ES_tradnl" sz="1800" dirty="0">
                <a:solidFill>
                  <a:schemeClr val="tx1"/>
                </a:solidFill>
                <a:latin typeface="+mj-lt"/>
              </a:rPr>
              <a:t>Me quejo...</a:t>
            </a:r>
          </a:p>
        </p:txBody>
      </p:sp>
      <p:sp>
        <p:nvSpPr>
          <p:cNvPr id="51" name="Text Box 17">
            <a:extLst>
              <a:ext uri="{FF2B5EF4-FFF2-40B4-BE49-F238E27FC236}">
                <a16:creationId xmlns:a16="http://schemas.microsoft.com/office/drawing/2014/main" id="{630495CB-B510-48D7-A935-E1DA06353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0750" y="4404686"/>
            <a:ext cx="11810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ES"/>
            </a:defPPr>
            <a:lvl1pPr algn="ctr" defTabSz="400050">
              <a:tabLst>
                <a:tab pos="1143000" algn="l"/>
              </a:tabLst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ea typeface="ＭＳ Ｐゴシック" charset="0"/>
                <a:cs typeface="Avenir Book"/>
              </a:defRPr>
            </a:lvl1pPr>
            <a:lvl2pPr marL="742950" indent="-285750" defTabSz="400050">
              <a:tabLst>
                <a:tab pos="1143000" algn="l"/>
              </a:tabLst>
              <a:defRPr sz="900">
                <a:latin typeface="Century Gothic" charset="0"/>
                <a:ea typeface="ＭＳ Ｐゴシック" charset="0"/>
              </a:defRPr>
            </a:lvl2pPr>
            <a:lvl3pPr marL="1143000" indent="-228600" defTabSz="400050">
              <a:tabLst>
                <a:tab pos="1143000" algn="l"/>
              </a:tabLst>
              <a:defRPr sz="900">
                <a:latin typeface="Century Gothic" charset="0"/>
                <a:ea typeface="ＭＳ Ｐゴシック" charset="0"/>
              </a:defRPr>
            </a:lvl3pPr>
            <a:lvl4pPr marL="1600200" indent="-228600" defTabSz="400050">
              <a:tabLst>
                <a:tab pos="1143000" algn="l"/>
              </a:tabLst>
              <a:defRPr sz="900">
                <a:latin typeface="Century Gothic" charset="0"/>
                <a:ea typeface="ＭＳ Ｐゴシック" charset="0"/>
              </a:defRPr>
            </a:lvl4pPr>
            <a:lvl5pPr marL="2057400" indent="-228600" defTabSz="400050">
              <a:tabLst>
                <a:tab pos="1143000" algn="l"/>
              </a:tabLst>
              <a:defRPr sz="900">
                <a:latin typeface="Century Gothic" charset="0"/>
                <a:ea typeface="ＭＳ Ｐゴシック" charset="0"/>
              </a:defRPr>
            </a:lvl5pPr>
            <a:lvl6pPr marL="2514600" indent="-228600" defTabSz="40005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sz="900">
                <a:latin typeface="Century Gothic" charset="0"/>
                <a:ea typeface="ＭＳ Ｐゴシック" charset="0"/>
              </a:defRPr>
            </a:lvl6pPr>
            <a:lvl7pPr marL="2971800" indent="-228600" defTabSz="40005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sz="900">
                <a:latin typeface="Century Gothic" charset="0"/>
                <a:ea typeface="ＭＳ Ｐゴシック" charset="0"/>
              </a:defRPr>
            </a:lvl7pPr>
            <a:lvl8pPr marL="3429000" indent="-228600" defTabSz="40005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sz="900">
                <a:latin typeface="Century Gothic" charset="0"/>
                <a:ea typeface="ＭＳ Ｐゴシック" charset="0"/>
              </a:defRPr>
            </a:lvl8pPr>
            <a:lvl9pPr marL="3886200" indent="-228600" defTabSz="40005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sz="900">
                <a:latin typeface="Century Gothic" charset="0"/>
                <a:ea typeface="ＭＳ Ｐゴシック" charset="0"/>
              </a:defRPr>
            </a:lvl9pPr>
          </a:lstStyle>
          <a:p>
            <a:r>
              <a:rPr lang="es-ES_tradnl" sz="1800" dirty="0">
                <a:solidFill>
                  <a:schemeClr val="tx1"/>
                </a:solidFill>
                <a:latin typeface="+mj-lt"/>
              </a:rPr>
              <a:t>Comienzo a trabajar</a:t>
            </a:r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C251372C-10E7-413D-9B0A-63CFAF8FA143}"/>
              </a:ext>
            </a:extLst>
          </p:cNvPr>
          <p:cNvSpPr/>
          <p:nvPr/>
        </p:nvSpPr>
        <p:spPr>
          <a:xfrm>
            <a:off x="863243" y="2654391"/>
            <a:ext cx="1387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>
                <a:latin typeface="+mj-lt"/>
                <a:cs typeface="Avenir Light"/>
              </a:rPr>
              <a:t>Estrategia de negocio</a:t>
            </a:r>
          </a:p>
        </p:txBody>
      </p:sp>
      <p:graphicFrame>
        <p:nvGraphicFramePr>
          <p:cNvPr id="53" name="Object 25">
            <a:extLst>
              <a:ext uri="{FF2B5EF4-FFF2-40B4-BE49-F238E27FC236}">
                <a16:creationId xmlns:a16="http://schemas.microsoft.com/office/drawing/2014/main" id="{DA2E84BA-7916-4D73-B53D-00B34B6EE6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14118" y="3849653"/>
          <a:ext cx="553998" cy="524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" name="Imagen" r:id="rId16" imgW="2504520" imgH="2371320" progId="MS_ClipArt_Gallery.2">
                  <p:embed/>
                </p:oleObj>
              </mc:Choice>
              <mc:Fallback>
                <p:oleObj name="Imagen" r:id="rId16" imgW="2504520" imgH="2371320" progId="MS_ClipArt_Gallery.2">
                  <p:embed/>
                  <p:pic>
                    <p:nvPicPr>
                      <p:cNvPr id="53" name="Object 25">
                        <a:extLst>
                          <a:ext uri="{FF2B5EF4-FFF2-40B4-BE49-F238E27FC236}">
                            <a16:creationId xmlns:a16="http://schemas.microsoft.com/office/drawing/2014/main" id="{DA2E84BA-7916-4D73-B53D-00B34B6EE6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4118" y="3849653"/>
                        <a:ext cx="553998" cy="5248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Rectángulo 53">
            <a:extLst>
              <a:ext uri="{FF2B5EF4-FFF2-40B4-BE49-F238E27FC236}">
                <a16:creationId xmlns:a16="http://schemas.microsoft.com/office/drawing/2014/main" id="{4A1933C6-C424-4759-B74F-406CFC27B6F3}"/>
              </a:ext>
            </a:extLst>
          </p:cNvPr>
          <p:cNvSpPr/>
          <p:nvPr/>
        </p:nvSpPr>
        <p:spPr>
          <a:xfrm>
            <a:off x="863243" y="3864167"/>
            <a:ext cx="13879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latin typeface="+mj-lt"/>
              </a:rPr>
              <a:t>Sin estrategia  de RRHH</a:t>
            </a: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91F94583-F9FA-4E7D-8BC4-5F58AE27BBE2}"/>
              </a:ext>
            </a:extLst>
          </p:cNvPr>
          <p:cNvSpPr/>
          <p:nvPr/>
        </p:nvSpPr>
        <p:spPr>
          <a:xfrm>
            <a:off x="863243" y="5202528"/>
            <a:ext cx="13879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latin typeface="+mj-lt"/>
              </a:rPr>
              <a:t>Con estrategia de RRHH</a:t>
            </a:r>
            <a:endParaRPr lang="es-MX" b="1" dirty="0">
              <a:latin typeface="+mj-lt"/>
            </a:endParaRP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AD223848-F716-4F88-BA24-FE29865C1E57}"/>
              </a:ext>
            </a:extLst>
          </p:cNvPr>
          <p:cNvSpPr/>
          <p:nvPr/>
        </p:nvSpPr>
        <p:spPr>
          <a:xfrm>
            <a:off x="9217356" y="3725667"/>
            <a:ext cx="2673310" cy="1077218"/>
          </a:xfrm>
          <a:prstGeom prst="rect">
            <a:avLst/>
          </a:prstGeom>
          <a:solidFill>
            <a:srgbClr val="CC3300"/>
          </a:solidFill>
        </p:spPr>
        <p:txBody>
          <a:bodyPr wrap="square">
            <a:spAutoFit/>
          </a:bodyPr>
          <a:lstStyle/>
          <a:p>
            <a:pPr algn="ctr"/>
            <a:r>
              <a:rPr lang="es-MX" sz="3200" dirty="0">
                <a:solidFill>
                  <a:schemeClr val="bg1"/>
                </a:solidFill>
              </a:rPr>
              <a:t>Enfoque en evitar perder</a:t>
            </a:r>
          </a:p>
        </p:txBody>
      </p:sp>
      <p:sp>
        <p:nvSpPr>
          <p:cNvPr id="57" name="Text Box 17">
            <a:extLst>
              <a:ext uri="{FF2B5EF4-FFF2-40B4-BE49-F238E27FC236}">
                <a16:creationId xmlns:a16="http://schemas.microsoft.com/office/drawing/2014/main" id="{7A9FE270-5E26-438D-A6CC-C62E44554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9353" y="6111344"/>
            <a:ext cx="13942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ES"/>
            </a:defPPr>
            <a:lvl1pPr algn="ctr" defTabSz="400050">
              <a:tabLst>
                <a:tab pos="1143000" algn="l"/>
              </a:tabLst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ea typeface="ＭＳ Ｐゴシック" charset="0"/>
                <a:cs typeface="Avenir Book"/>
              </a:defRPr>
            </a:lvl1pPr>
            <a:lvl2pPr marL="742950" indent="-285750" defTabSz="400050">
              <a:tabLst>
                <a:tab pos="1143000" algn="l"/>
              </a:tabLst>
              <a:defRPr sz="900">
                <a:latin typeface="Century Gothic" charset="0"/>
                <a:ea typeface="ＭＳ Ｐゴシック" charset="0"/>
              </a:defRPr>
            </a:lvl2pPr>
            <a:lvl3pPr marL="1143000" indent="-228600" defTabSz="400050">
              <a:tabLst>
                <a:tab pos="1143000" algn="l"/>
              </a:tabLst>
              <a:defRPr sz="900">
                <a:latin typeface="Century Gothic" charset="0"/>
                <a:ea typeface="ＭＳ Ｐゴシック" charset="0"/>
              </a:defRPr>
            </a:lvl3pPr>
            <a:lvl4pPr marL="1600200" indent="-228600" defTabSz="400050">
              <a:tabLst>
                <a:tab pos="1143000" algn="l"/>
              </a:tabLst>
              <a:defRPr sz="900">
                <a:latin typeface="Century Gothic" charset="0"/>
                <a:ea typeface="ＭＳ Ｐゴシック" charset="0"/>
              </a:defRPr>
            </a:lvl4pPr>
            <a:lvl5pPr marL="2057400" indent="-228600" defTabSz="400050">
              <a:tabLst>
                <a:tab pos="1143000" algn="l"/>
              </a:tabLst>
              <a:defRPr sz="900">
                <a:latin typeface="Century Gothic" charset="0"/>
                <a:ea typeface="ＭＳ Ｐゴシック" charset="0"/>
              </a:defRPr>
            </a:lvl5pPr>
            <a:lvl6pPr marL="2514600" indent="-228600" defTabSz="40005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sz="900">
                <a:latin typeface="Century Gothic" charset="0"/>
                <a:ea typeface="ＭＳ Ｐゴシック" charset="0"/>
              </a:defRPr>
            </a:lvl6pPr>
            <a:lvl7pPr marL="2971800" indent="-228600" defTabSz="40005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sz="900">
                <a:latin typeface="Century Gothic" charset="0"/>
                <a:ea typeface="ＭＳ Ｐゴシック" charset="0"/>
              </a:defRPr>
            </a:lvl7pPr>
            <a:lvl8pPr marL="3429000" indent="-228600" defTabSz="40005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sz="900">
                <a:latin typeface="Century Gothic" charset="0"/>
                <a:ea typeface="ＭＳ Ｐゴシック" charset="0"/>
              </a:defRPr>
            </a:lvl8pPr>
            <a:lvl9pPr marL="3886200" indent="-228600" defTabSz="40005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sz="900">
                <a:latin typeface="Century Gothic" charset="0"/>
                <a:ea typeface="ＭＳ Ｐゴシック" charset="0"/>
              </a:defRPr>
            </a:lvl9pPr>
          </a:lstStyle>
          <a:p>
            <a:r>
              <a:rPr lang="es-ES_tradnl" sz="1800" dirty="0">
                <a:solidFill>
                  <a:schemeClr val="tx1"/>
                </a:solidFill>
                <a:latin typeface="+mj-lt"/>
              </a:rPr>
              <a:t>Conocer prioridades</a:t>
            </a:r>
          </a:p>
        </p:txBody>
      </p:sp>
      <p:sp>
        <p:nvSpPr>
          <p:cNvPr id="58" name="Text Box 17">
            <a:extLst>
              <a:ext uri="{FF2B5EF4-FFF2-40B4-BE49-F238E27FC236}">
                <a16:creationId xmlns:a16="http://schemas.microsoft.com/office/drawing/2014/main" id="{F5B9523F-D2FC-40A5-91D6-EB4E4EEAC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2933" y="6111345"/>
            <a:ext cx="11810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ES"/>
            </a:defPPr>
            <a:lvl1pPr algn="ctr" defTabSz="400050">
              <a:tabLst>
                <a:tab pos="1143000" algn="l"/>
              </a:tabLst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ea typeface="ＭＳ Ｐゴシック" charset="0"/>
                <a:cs typeface="Avenir Book"/>
              </a:defRPr>
            </a:lvl1pPr>
            <a:lvl2pPr marL="742950" indent="-285750" defTabSz="400050">
              <a:tabLst>
                <a:tab pos="1143000" algn="l"/>
              </a:tabLst>
              <a:defRPr sz="900">
                <a:latin typeface="Century Gothic" charset="0"/>
                <a:ea typeface="ＭＳ Ｐゴシック" charset="0"/>
              </a:defRPr>
            </a:lvl2pPr>
            <a:lvl3pPr marL="1143000" indent="-228600" defTabSz="400050">
              <a:tabLst>
                <a:tab pos="1143000" algn="l"/>
              </a:tabLst>
              <a:defRPr sz="900">
                <a:latin typeface="Century Gothic" charset="0"/>
                <a:ea typeface="ＭＳ Ｐゴシック" charset="0"/>
              </a:defRPr>
            </a:lvl3pPr>
            <a:lvl4pPr marL="1600200" indent="-228600" defTabSz="400050">
              <a:tabLst>
                <a:tab pos="1143000" algn="l"/>
              </a:tabLst>
              <a:defRPr sz="900">
                <a:latin typeface="Century Gothic" charset="0"/>
                <a:ea typeface="ＭＳ Ｐゴシック" charset="0"/>
              </a:defRPr>
            </a:lvl4pPr>
            <a:lvl5pPr marL="2057400" indent="-228600" defTabSz="400050">
              <a:tabLst>
                <a:tab pos="1143000" algn="l"/>
              </a:tabLst>
              <a:defRPr sz="900">
                <a:latin typeface="Century Gothic" charset="0"/>
                <a:ea typeface="ＭＳ Ｐゴシック" charset="0"/>
              </a:defRPr>
            </a:lvl5pPr>
            <a:lvl6pPr marL="2514600" indent="-228600" defTabSz="40005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sz="900">
                <a:latin typeface="Century Gothic" charset="0"/>
                <a:ea typeface="ＭＳ Ｐゴシック" charset="0"/>
              </a:defRPr>
            </a:lvl6pPr>
            <a:lvl7pPr marL="2971800" indent="-228600" defTabSz="40005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sz="900">
                <a:latin typeface="Century Gothic" charset="0"/>
                <a:ea typeface="ＭＳ Ｐゴシック" charset="0"/>
              </a:defRPr>
            </a:lvl7pPr>
            <a:lvl8pPr marL="3429000" indent="-228600" defTabSz="40005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sz="900">
                <a:latin typeface="Century Gothic" charset="0"/>
                <a:ea typeface="ＭＳ Ｐゴシック" charset="0"/>
              </a:defRPr>
            </a:lvl8pPr>
            <a:lvl9pPr marL="3886200" indent="-228600" defTabSz="40005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sz="900">
                <a:latin typeface="Century Gothic" charset="0"/>
                <a:ea typeface="ＭＳ Ｐゴシック" charset="0"/>
              </a:defRPr>
            </a:lvl9pPr>
          </a:lstStyle>
          <a:p>
            <a:r>
              <a:rPr lang="es-ES_tradnl" sz="1800" dirty="0">
                <a:solidFill>
                  <a:schemeClr val="tx1"/>
                </a:solidFill>
                <a:latin typeface="+mj-lt"/>
              </a:rPr>
              <a:t>Invertir  recursos</a:t>
            </a:r>
          </a:p>
        </p:txBody>
      </p:sp>
      <p:sp>
        <p:nvSpPr>
          <p:cNvPr id="59" name="Text Box 17">
            <a:extLst>
              <a:ext uri="{FF2B5EF4-FFF2-40B4-BE49-F238E27FC236}">
                <a16:creationId xmlns:a16="http://schemas.microsoft.com/office/drawing/2014/main" id="{175845B3-47FE-4F78-AD51-B1101D699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6613" y="6131423"/>
            <a:ext cx="13534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ES"/>
            </a:defPPr>
            <a:lvl1pPr algn="ctr" defTabSz="400050">
              <a:tabLst>
                <a:tab pos="1143000" algn="l"/>
              </a:tabLst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ea typeface="ＭＳ Ｐゴシック" charset="0"/>
                <a:cs typeface="Avenir Book"/>
              </a:defRPr>
            </a:lvl1pPr>
            <a:lvl2pPr marL="742950" indent="-285750" defTabSz="400050">
              <a:tabLst>
                <a:tab pos="1143000" algn="l"/>
              </a:tabLst>
              <a:defRPr sz="900">
                <a:latin typeface="Century Gothic" charset="0"/>
                <a:ea typeface="ＭＳ Ｐゴシック" charset="0"/>
              </a:defRPr>
            </a:lvl2pPr>
            <a:lvl3pPr marL="1143000" indent="-228600" defTabSz="400050">
              <a:tabLst>
                <a:tab pos="1143000" algn="l"/>
              </a:tabLst>
              <a:defRPr sz="900">
                <a:latin typeface="Century Gothic" charset="0"/>
                <a:ea typeface="ＭＳ Ｐゴシック" charset="0"/>
              </a:defRPr>
            </a:lvl3pPr>
            <a:lvl4pPr marL="1600200" indent="-228600" defTabSz="400050">
              <a:tabLst>
                <a:tab pos="1143000" algn="l"/>
              </a:tabLst>
              <a:defRPr sz="900">
                <a:latin typeface="Century Gothic" charset="0"/>
                <a:ea typeface="ＭＳ Ｐゴシック" charset="0"/>
              </a:defRPr>
            </a:lvl4pPr>
            <a:lvl5pPr marL="2057400" indent="-228600" defTabSz="400050">
              <a:tabLst>
                <a:tab pos="1143000" algn="l"/>
              </a:tabLst>
              <a:defRPr sz="900">
                <a:latin typeface="Century Gothic" charset="0"/>
                <a:ea typeface="ＭＳ Ｐゴシック" charset="0"/>
              </a:defRPr>
            </a:lvl5pPr>
            <a:lvl6pPr marL="2514600" indent="-228600" defTabSz="40005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sz="900">
                <a:latin typeface="Century Gothic" charset="0"/>
                <a:ea typeface="ＭＳ Ｐゴシック" charset="0"/>
              </a:defRPr>
            </a:lvl6pPr>
            <a:lvl7pPr marL="2971800" indent="-228600" defTabSz="40005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sz="900">
                <a:latin typeface="Century Gothic" charset="0"/>
                <a:ea typeface="ＭＳ Ｐゴシック" charset="0"/>
              </a:defRPr>
            </a:lvl7pPr>
            <a:lvl8pPr marL="3429000" indent="-228600" defTabSz="40005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sz="900">
                <a:latin typeface="Century Gothic" charset="0"/>
                <a:ea typeface="ＭＳ Ｐゴシック" charset="0"/>
              </a:defRPr>
            </a:lvl8pPr>
            <a:lvl9pPr marL="3886200" indent="-228600" defTabSz="40005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sz="900">
                <a:latin typeface="Century Gothic" charset="0"/>
                <a:ea typeface="ＭＳ Ｐゴシック" charset="0"/>
              </a:defRPr>
            </a:lvl9pPr>
          </a:lstStyle>
          <a:p>
            <a:r>
              <a:rPr lang="es-ES_tradnl" sz="1800" dirty="0">
                <a:solidFill>
                  <a:schemeClr val="tx1"/>
                </a:solidFill>
                <a:latin typeface="+mj-lt"/>
              </a:rPr>
              <a:t>Generar rendimiento</a:t>
            </a:r>
          </a:p>
        </p:txBody>
      </p:sp>
      <p:sp>
        <p:nvSpPr>
          <p:cNvPr id="60" name="Text Box 17">
            <a:extLst>
              <a:ext uri="{FF2B5EF4-FFF2-40B4-BE49-F238E27FC236}">
                <a16:creationId xmlns:a16="http://schemas.microsoft.com/office/drawing/2014/main" id="{7E9B96F6-C141-406E-874B-AC181FD5F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6659" y="6092774"/>
            <a:ext cx="11810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ES"/>
            </a:defPPr>
            <a:lvl1pPr algn="ctr" defTabSz="400050">
              <a:tabLst>
                <a:tab pos="1143000" algn="l"/>
              </a:tabLst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ea typeface="ＭＳ Ｐゴシック" charset="0"/>
                <a:cs typeface="Avenir Book"/>
              </a:defRPr>
            </a:lvl1pPr>
            <a:lvl2pPr marL="742950" indent="-285750" defTabSz="400050">
              <a:tabLst>
                <a:tab pos="1143000" algn="l"/>
              </a:tabLst>
              <a:defRPr sz="900">
                <a:latin typeface="Century Gothic" charset="0"/>
                <a:ea typeface="ＭＳ Ｐゴシック" charset="0"/>
              </a:defRPr>
            </a:lvl2pPr>
            <a:lvl3pPr marL="1143000" indent="-228600" defTabSz="400050">
              <a:tabLst>
                <a:tab pos="1143000" algn="l"/>
              </a:tabLst>
              <a:defRPr sz="900">
                <a:latin typeface="Century Gothic" charset="0"/>
                <a:ea typeface="ＭＳ Ｐゴシック" charset="0"/>
              </a:defRPr>
            </a:lvl3pPr>
            <a:lvl4pPr marL="1600200" indent="-228600" defTabSz="400050">
              <a:tabLst>
                <a:tab pos="1143000" algn="l"/>
              </a:tabLst>
              <a:defRPr sz="900">
                <a:latin typeface="Century Gothic" charset="0"/>
                <a:ea typeface="ＭＳ Ｐゴシック" charset="0"/>
              </a:defRPr>
            </a:lvl4pPr>
            <a:lvl5pPr marL="2057400" indent="-228600" defTabSz="400050">
              <a:tabLst>
                <a:tab pos="1143000" algn="l"/>
              </a:tabLst>
              <a:defRPr sz="900">
                <a:latin typeface="Century Gothic" charset="0"/>
                <a:ea typeface="ＭＳ Ｐゴシック" charset="0"/>
              </a:defRPr>
            </a:lvl5pPr>
            <a:lvl6pPr marL="2514600" indent="-228600" defTabSz="40005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sz="900">
                <a:latin typeface="Century Gothic" charset="0"/>
                <a:ea typeface="ＭＳ Ｐゴシック" charset="0"/>
              </a:defRPr>
            </a:lvl6pPr>
            <a:lvl7pPr marL="2971800" indent="-228600" defTabSz="40005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sz="900">
                <a:latin typeface="Century Gothic" charset="0"/>
                <a:ea typeface="ＭＳ Ｐゴシック" charset="0"/>
              </a:defRPr>
            </a:lvl7pPr>
            <a:lvl8pPr marL="3429000" indent="-228600" defTabSz="40005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sz="900">
                <a:latin typeface="Century Gothic" charset="0"/>
                <a:ea typeface="ＭＳ Ｐゴシック" charset="0"/>
              </a:defRPr>
            </a:lvl8pPr>
            <a:lvl9pPr marL="3886200" indent="-228600" defTabSz="40005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sz="900">
                <a:latin typeface="Century Gothic" charset="0"/>
                <a:ea typeface="ＭＳ Ｐゴシック" charset="0"/>
              </a:defRPr>
            </a:lvl9pPr>
          </a:lstStyle>
          <a:p>
            <a:r>
              <a:rPr lang="es-ES_tradnl" sz="1800" dirty="0">
                <a:solidFill>
                  <a:schemeClr val="tx1"/>
                </a:solidFill>
                <a:latin typeface="+mj-lt"/>
              </a:rPr>
              <a:t>Evitar riesgos</a:t>
            </a:r>
          </a:p>
        </p:txBody>
      </p:sp>
      <p:sp>
        <p:nvSpPr>
          <p:cNvPr id="61" name="Flecha: a la derecha 60">
            <a:extLst>
              <a:ext uri="{FF2B5EF4-FFF2-40B4-BE49-F238E27FC236}">
                <a16:creationId xmlns:a16="http://schemas.microsoft.com/office/drawing/2014/main" id="{01494728-BF4D-4AAB-83BF-265D095952C7}"/>
              </a:ext>
            </a:extLst>
          </p:cNvPr>
          <p:cNvSpPr/>
          <p:nvPr/>
        </p:nvSpPr>
        <p:spPr>
          <a:xfrm>
            <a:off x="2600408" y="1857665"/>
            <a:ext cx="4811523" cy="289691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6000" dirty="0">
              <a:latin typeface="+mj-lt"/>
            </a:endParaRPr>
          </a:p>
        </p:txBody>
      </p:sp>
      <p:sp>
        <p:nvSpPr>
          <p:cNvPr id="62" name="Rectángulo 61">
            <a:extLst>
              <a:ext uri="{FF2B5EF4-FFF2-40B4-BE49-F238E27FC236}">
                <a16:creationId xmlns:a16="http://schemas.microsoft.com/office/drawing/2014/main" id="{44C76DD9-092F-4947-AFC7-78AAF3D134C9}"/>
              </a:ext>
            </a:extLst>
          </p:cNvPr>
          <p:cNvSpPr/>
          <p:nvPr/>
        </p:nvSpPr>
        <p:spPr>
          <a:xfrm>
            <a:off x="9217357" y="2324601"/>
            <a:ext cx="2673310" cy="107721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MX" sz="3200" dirty="0">
                <a:solidFill>
                  <a:schemeClr val="bg1"/>
                </a:solidFill>
              </a:rPr>
              <a:t>Enfoque en crecer</a:t>
            </a:r>
          </a:p>
        </p:txBody>
      </p:sp>
      <p:sp>
        <p:nvSpPr>
          <p:cNvPr id="64" name="Text Box 17">
            <a:extLst>
              <a:ext uri="{FF2B5EF4-FFF2-40B4-BE49-F238E27FC236}">
                <a16:creationId xmlns:a16="http://schemas.microsoft.com/office/drawing/2014/main" id="{E76BB66C-FF1D-49F4-8F85-5940D8C5D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7666" y="6111344"/>
            <a:ext cx="11810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ES"/>
            </a:defPPr>
            <a:lvl1pPr algn="ctr" defTabSz="400050">
              <a:tabLst>
                <a:tab pos="1143000" algn="l"/>
              </a:tabLst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ea typeface="ＭＳ Ｐゴシック" charset="0"/>
                <a:cs typeface="Avenir Book"/>
              </a:defRPr>
            </a:lvl1pPr>
            <a:lvl2pPr marL="742950" indent="-285750" defTabSz="400050">
              <a:tabLst>
                <a:tab pos="1143000" algn="l"/>
              </a:tabLst>
              <a:defRPr sz="900">
                <a:latin typeface="Century Gothic" charset="0"/>
                <a:ea typeface="ＭＳ Ｐゴシック" charset="0"/>
              </a:defRPr>
            </a:lvl2pPr>
            <a:lvl3pPr marL="1143000" indent="-228600" defTabSz="400050">
              <a:tabLst>
                <a:tab pos="1143000" algn="l"/>
              </a:tabLst>
              <a:defRPr sz="900">
                <a:latin typeface="Century Gothic" charset="0"/>
                <a:ea typeface="ＭＳ Ｐゴシック" charset="0"/>
              </a:defRPr>
            </a:lvl3pPr>
            <a:lvl4pPr marL="1600200" indent="-228600" defTabSz="400050">
              <a:tabLst>
                <a:tab pos="1143000" algn="l"/>
              </a:tabLst>
              <a:defRPr sz="900">
                <a:latin typeface="Century Gothic" charset="0"/>
                <a:ea typeface="ＭＳ Ｐゴシック" charset="0"/>
              </a:defRPr>
            </a:lvl4pPr>
            <a:lvl5pPr marL="2057400" indent="-228600" defTabSz="400050">
              <a:tabLst>
                <a:tab pos="1143000" algn="l"/>
              </a:tabLst>
              <a:defRPr sz="900">
                <a:latin typeface="Century Gothic" charset="0"/>
                <a:ea typeface="ＭＳ Ｐゴシック" charset="0"/>
              </a:defRPr>
            </a:lvl5pPr>
            <a:lvl6pPr marL="2514600" indent="-228600" defTabSz="40005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sz="900">
                <a:latin typeface="Century Gothic" charset="0"/>
                <a:ea typeface="ＭＳ Ｐゴシック" charset="0"/>
              </a:defRPr>
            </a:lvl6pPr>
            <a:lvl7pPr marL="2971800" indent="-228600" defTabSz="40005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sz="900">
                <a:latin typeface="Century Gothic" charset="0"/>
                <a:ea typeface="ＭＳ Ｐゴシック" charset="0"/>
              </a:defRPr>
            </a:lvl7pPr>
            <a:lvl8pPr marL="3429000" indent="-228600" defTabSz="40005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sz="900">
                <a:latin typeface="Century Gothic" charset="0"/>
                <a:ea typeface="ＭＳ Ｐゴシック" charset="0"/>
              </a:defRPr>
            </a:lvl8pPr>
            <a:lvl9pPr marL="3886200" indent="-228600" defTabSz="40005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sz="900">
                <a:latin typeface="Century Gothic" charset="0"/>
                <a:ea typeface="ＭＳ Ｐゴシック" charset="0"/>
              </a:defRPr>
            </a:lvl9pPr>
          </a:lstStyle>
          <a:p>
            <a:r>
              <a:rPr lang="es-ES_tradnl" sz="1800" dirty="0">
                <a:solidFill>
                  <a:schemeClr val="tx1"/>
                </a:solidFill>
                <a:latin typeface="+mj-lt"/>
              </a:rPr>
              <a:t>5 vertientes</a:t>
            </a:r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9C94CC2C-1EF5-4011-8201-D42519BD1C8D}"/>
              </a:ext>
            </a:extLst>
          </p:cNvPr>
          <p:cNvSpPr/>
          <p:nvPr/>
        </p:nvSpPr>
        <p:spPr>
          <a:xfrm>
            <a:off x="9175695" y="5144793"/>
            <a:ext cx="2673311" cy="1077218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solidFill>
                  <a:sysClr val="windowText" lastClr="000000"/>
                </a:solidFill>
              </a:rPr>
              <a:t>Enfoque en invertir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0E7ABBA-1D18-4C8B-994F-878DA8A15983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736538" y="5328016"/>
            <a:ext cx="802557" cy="81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30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3" grpId="0"/>
      <p:bldP spid="24" grpId="0"/>
      <p:bldP spid="44" grpId="0"/>
      <p:bldP spid="46" grpId="0"/>
      <p:bldP spid="48" grpId="0"/>
      <p:bldP spid="50" grpId="0"/>
      <p:bldP spid="51" grpId="0"/>
      <p:bldP spid="56" grpId="0" animBg="1"/>
      <p:bldP spid="57" grpId="0"/>
      <p:bldP spid="58" grpId="0"/>
      <p:bldP spid="59" grpId="0"/>
      <p:bldP spid="60" grpId="0"/>
      <p:bldP spid="62" grpId="0" animBg="1"/>
      <p:bldP spid="64" grpId="0"/>
      <p:bldP spid="6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103;p15">
            <a:extLst>
              <a:ext uri="{FF2B5EF4-FFF2-40B4-BE49-F238E27FC236}">
                <a16:creationId xmlns:a16="http://schemas.microsoft.com/office/drawing/2014/main" id="{EF34119B-3BED-4E33-8F6F-9395EB8C6636}"/>
              </a:ext>
            </a:extLst>
          </p:cNvPr>
          <p:cNvSpPr/>
          <p:nvPr/>
        </p:nvSpPr>
        <p:spPr>
          <a:xfrm>
            <a:off x="6899974" y="443984"/>
            <a:ext cx="4558556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6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 </a:t>
            </a:r>
            <a:r>
              <a:rPr lang="es-MX" sz="6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Forum</a:t>
            </a:r>
            <a:endParaRPr dirty="0"/>
          </a:p>
        </p:txBody>
      </p:sp>
      <p:cxnSp>
        <p:nvCxnSpPr>
          <p:cNvPr id="38" name="Google Shape;104;p15">
            <a:extLst>
              <a:ext uri="{FF2B5EF4-FFF2-40B4-BE49-F238E27FC236}">
                <a16:creationId xmlns:a16="http://schemas.microsoft.com/office/drawing/2014/main" id="{91AC1FCA-1F8C-4763-ACAA-C676715D5CBA}"/>
              </a:ext>
            </a:extLst>
          </p:cNvPr>
          <p:cNvCxnSpPr/>
          <p:nvPr/>
        </p:nvCxnSpPr>
        <p:spPr>
          <a:xfrm>
            <a:off x="7022522" y="1438288"/>
            <a:ext cx="5169478" cy="0"/>
          </a:xfrm>
          <a:prstGeom prst="straightConnector1">
            <a:avLst/>
          </a:prstGeom>
          <a:noFill/>
          <a:ln w="76200" cap="flat" cmpd="sng">
            <a:solidFill>
              <a:srgbClr val="3A383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" name="Google Shape;105;p15">
            <a:extLst>
              <a:ext uri="{FF2B5EF4-FFF2-40B4-BE49-F238E27FC236}">
                <a16:creationId xmlns:a16="http://schemas.microsoft.com/office/drawing/2014/main" id="{3694184F-4D71-45AC-9695-6C884F55CA3D}"/>
              </a:ext>
            </a:extLst>
          </p:cNvPr>
          <p:cNvSpPr/>
          <p:nvPr/>
        </p:nvSpPr>
        <p:spPr>
          <a:xfrm>
            <a:off x="10316399" y="1340830"/>
            <a:ext cx="188827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lang="es-MX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 Great</a:t>
            </a:r>
            <a:endParaRPr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8466902A-F309-42CB-8268-486CFF1EB2D5}"/>
              </a:ext>
            </a:extLst>
          </p:cNvPr>
          <p:cNvSpPr txBox="1">
            <a:spLocks/>
          </p:cNvSpPr>
          <p:nvPr/>
        </p:nvSpPr>
        <p:spPr>
          <a:xfrm>
            <a:off x="1062110" y="2032000"/>
            <a:ext cx="3932237" cy="1238250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s-MX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ACE2CB5B-6D90-4423-8FB1-D5EAE0C2F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14" y="1731818"/>
            <a:ext cx="6061283" cy="1129492"/>
          </a:xfrm>
          <a:solidFill>
            <a:schemeClr val="bg1">
              <a:lumMod val="50000"/>
            </a:schemeClr>
          </a:solidFill>
        </p:spPr>
        <p:txBody>
          <a:bodyPr anchor="b">
            <a:normAutofit/>
          </a:bodyPr>
          <a:lstStyle/>
          <a:p>
            <a:pPr algn="r"/>
            <a:r>
              <a:rPr lang="es-MX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Rol de socio estratégico</a:t>
            </a:r>
            <a:endParaRPr lang="es-MX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5C1FD033-3F34-46DE-8A7F-44F416CFF77E}"/>
              </a:ext>
            </a:extLst>
          </p:cNvPr>
          <p:cNvSpPr txBox="1">
            <a:spLocks/>
          </p:cNvSpPr>
          <p:nvPr/>
        </p:nvSpPr>
        <p:spPr>
          <a:xfrm>
            <a:off x="993383" y="4601029"/>
            <a:ext cx="5065486" cy="2009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sz="3600" b="1" dirty="0"/>
              <a:t>29% </a:t>
            </a:r>
            <a:r>
              <a:rPr lang="es-MX" sz="2400" dirty="0"/>
              <a:t>Eliminación de tareas de RRHH</a:t>
            </a:r>
            <a:endParaRPr lang="es-MX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s-MX" sz="3200" b="1" dirty="0"/>
              <a:t>21% </a:t>
            </a:r>
            <a:r>
              <a:rPr lang="es-MX" sz="2400" dirty="0"/>
              <a:t>Ahorro</a:t>
            </a:r>
            <a:endParaRPr lang="es-MX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s-MX" sz="3200" b="1" dirty="0"/>
              <a:t>21% </a:t>
            </a:r>
            <a:r>
              <a:rPr lang="es-MX" sz="2400" dirty="0"/>
              <a:t>Gama de productos / servicios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MX" sz="2400" b="1" dirty="0"/>
              <a:t>3% </a:t>
            </a:r>
            <a:r>
              <a:rPr lang="es-MX" sz="2400" dirty="0"/>
              <a:t>Mejores beneficios</a:t>
            </a:r>
            <a:endParaRPr lang="es-MX" sz="2000" dirty="0"/>
          </a:p>
        </p:txBody>
      </p:sp>
      <p:sp>
        <p:nvSpPr>
          <p:cNvPr id="11" name="Marcador de texto 3">
            <a:extLst>
              <a:ext uri="{FF2B5EF4-FFF2-40B4-BE49-F238E27FC236}">
                <a16:creationId xmlns:a16="http://schemas.microsoft.com/office/drawing/2014/main" id="{ECE1B785-A025-4C05-A61C-EF620BD07E47}"/>
              </a:ext>
            </a:extLst>
          </p:cNvPr>
          <p:cNvSpPr txBox="1">
            <a:spLocks/>
          </p:cNvSpPr>
          <p:nvPr/>
        </p:nvSpPr>
        <p:spPr>
          <a:xfrm>
            <a:off x="116114" y="2861310"/>
            <a:ext cx="6061283" cy="1739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+mn-lt"/>
                <a:cs typeface="Arial" panose="020B0604020202020204" pitchFamily="34" charset="0"/>
              </a:rPr>
              <a:t>Human Resources Outsourcing Trends Report 2019</a:t>
            </a:r>
            <a:r>
              <a:rPr lang="es-MX" dirty="0"/>
              <a:t> concluyó que las organizaciones buscan los siguientes beneficios del outsourcing: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A4EF6557-EBA7-4D28-9B84-109438906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2522" y="5292454"/>
            <a:ext cx="5062898" cy="1565545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MX" sz="3600" dirty="0"/>
              <a:t>Surgieron de otras áreas de Recursos Humanos.</a:t>
            </a:r>
          </a:p>
        </p:txBody>
      </p:sp>
      <p:pic>
        <p:nvPicPr>
          <p:cNvPr id="2" name="Imagen 1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B05E879F-533B-4B7B-9A42-3D958AD66A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65981" y="2935471"/>
            <a:ext cx="2919439" cy="2356984"/>
          </a:xfrm>
          <a:prstGeom prst="rect">
            <a:avLst/>
          </a:prstGeom>
        </p:spPr>
      </p:pic>
      <p:pic>
        <p:nvPicPr>
          <p:cNvPr id="3" name="Picture 6" descr="Resultado de imagen para aon">
            <a:extLst>
              <a:ext uri="{FF2B5EF4-FFF2-40B4-BE49-F238E27FC236}">
                <a16:creationId xmlns:a16="http://schemas.microsoft.com/office/drawing/2014/main" id="{C93B54C0-2FED-4DA3-9707-22FA278DA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18461" y="2821780"/>
            <a:ext cx="1260395" cy="54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DCD346DB-15FD-4021-8E16-46732810E041}"/>
              </a:ext>
            </a:extLst>
          </p:cNvPr>
          <p:cNvSpPr txBox="1"/>
          <p:nvPr/>
        </p:nvSpPr>
        <p:spPr>
          <a:xfrm>
            <a:off x="6929086" y="3143476"/>
            <a:ext cx="2288824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8800" b="1" dirty="0"/>
              <a:t>53%</a:t>
            </a:r>
            <a:r>
              <a:rPr lang="es-MX" sz="7200" b="1" dirty="0"/>
              <a:t> </a:t>
            </a:r>
            <a:r>
              <a:rPr lang="es-MX" sz="6600" b="1" dirty="0"/>
              <a:t>CHRO</a:t>
            </a:r>
            <a:endParaRPr lang="es-MX" sz="4400" dirty="0"/>
          </a:p>
        </p:txBody>
      </p:sp>
    </p:spTree>
    <p:extLst>
      <p:ext uri="{BB962C8B-B14F-4D97-AF65-F5344CB8AC3E}">
        <p14:creationId xmlns:p14="http://schemas.microsoft.com/office/powerpoint/2010/main" val="2535328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103;p15">
            <a:extLst>
              <a:ext uri="{FF2B5EF4-FFF2-40B4-BE49-F238E27FC236}">
                <a16:creationId xmlns:a16="http://schemas.microsoft.com/office/drawing/2014/main" id="{EF34119B-3BED-4E33-8F6F-9395EB8C6636}"/>
              </a:ext>
            </a:extLst>
          </p:cNvPr>
          <p:cNvSpPr/>
          <p:nvPr/>
        </p:nvSpPr>
        <p:spPr>
          <a:xfrm>
            <a:off x="6899974" y="443984"/>
            <a:ext cx="4558556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6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 </a:t>
            </a:r>
            <a:r>
              <a:rPr lang="es-MX" sz="6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Forum</a:t>
            </a:r>
            <a:endParaRPr dirty="0"/>
          </a:p>
        </p:txBody>
      </p:sp>
      <p:cxnSp>
        <p:nvCxnSpPr>
          <p:cNvPr id="38" name="Google Shape;104;p15">
            <a:extLst>
              <a:ext uri="{FF2B5EF4-FFF2-40B4-BE49-F238E27FC236}">
                <a16:creationId xmlns:a16="http://schemas.microsoft.com/office/drawing/2014/main" id="{91AC1FCA-1F8C-4763-ACAA-C676715D5CBA}"/>
              </a:ext>
            </a:extLst>
          </p:cNvPr>
          <p:cNvCxnSpPr/>
          <p:nvPr/>
        </p:nvCxnSpPr>
        <p:spPr>
          <a:xfrm>
            <a:off x="7022522" y="1438288"/>
            <a:ext cx="5169478" cy="0"/>
          </a:xfrm>
          <a:prstGeom prst="straightConnector1">
            <a:avLst/>
          </a:prstGeom>
          <a:noFill/>
          <a:ln w="76200" cap="flat" cmpd="sng">
            <a:solidFill>
              <a:srgbClr val="3A383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" name="Google Shape;105;p15">
            <a:extLst>
              <a:ext uri="{FF2B5EF4-FFF2-40B4-BE49-F238E27FC236}">
                <a16:creationId xmlns:a16="http://schemas.microsoft.com/office/drawing/2014/main" id="{3694184F-4D71-45AC-9695-6C884F55CA3D}"/>
              </a:ext>
            </a:extLst>
          </p:cNvPr>
          <p:cNvSpPr/>
          <p:nvPr/>
        </p:nvSpPr>
        <p:spPr>
          <a:xfrm>
            <a:off x="10316399" y="1340830"/>
            <a:ext cx="188827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lang="es-MX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 Great</a:t>
            </a:r>
            <a:endParaRPr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8466902A-F309-42CB-8268-486CFF1EB2D5}"/>
              </a:ext>
            </a:extLst>
          </p:cNvPr>
          <p:cNvSpPr txBox="1">
            <a:spLocks/>
          </p:cNvSpPr>
          <p:nvPr/>
        </p:nvSpPr>
        <p:spPr>
          <a:xfrm>
            <a:off x="1062110" y="2032000"/>
            <a:ext cx="3932237" cy="1238250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s-MX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ACE2CB5B-6D90-4423-8FB1-D5EAE0C2F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14" y="1731818"/>
            <a:ext cx="6061283" cy="1129492"/>
          </a:xfrm>
          <a:solidFill>
            <a:schemeClr val="bg1">
              <a:lumMod val="50000"/>
            </a:schemeClr>
          </a:solidFill>
        </p:spPr>
        <p:txBody>
          <a:bodyPr anchor="b">
            <a:normAutofit/>
          </a:bodyPr>
          <a:lstStyle/>
          <a:p>
            <a:pPr algn="r"/>
            <a:r>
              <a:rPr lang="es-MX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Rol de socio estratégico</a:t>
            </a:r>
            <a:endParaRPr lang="es-MX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Picture 2" descr="CHRO competencies">
            <a:extLst>
              <a:ext uri="{FF2B5EF4-FFF2-40B4-BE49-F238E27FC236}">
                <a16:creationId xmlns:a16="http://schemas.microsoft.com/office/drawing/2014/main" id="{CCF7727C-73AE-4685-B2C3-45869DCB29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191" r="66003"/>
          <a:stretch/>
        </p:blipFill>
        <p:spPr bwMode="auto">
          <a:xfrm>
            <a:off x="7348939" y="1602440"/>
            <a:ext cx="2967460" cy="499326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B3FA0463-A804-4621-BF35-7CC9DF125066}"/>
              </a:ext>
            </a:extLst>
          </p:cNvPr>
          <p:cNvSpPr/>
          <p:nvPr/>
        </p:nvSpPr>
        <p:spPr>
          <a:xfrm>
            <a:off x="-53045" y="5673935"/>
            <a:ext cx="71702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4"/>
              </a:rPr>
              <a:t>https://www.consultancy.uk/news/2632/more-than-half-of-chros-not-career-hr-professionals</a:t>
            </a:r>
            <a:endParaRPr lang="es-MX" dirty="0"/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B86B5DF6-D1D8-4564-A11E-584471E2C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429000"/>
            <a:ext cx="7117215" cy="2086185"/>
          </a:xfrm>
          <a:solidFill>
            <a:schemeClr val="accent4"/>
          </a:solidFill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es-MX" sz="7200" dirty="0"/>
              <a:t>Competencias top de los </a:t>
            </a:r>
            <a:r>
              <a:rPr lang="es-MX" sz="9600" dirty="0" err="1">
                <a:latin typeface="Arial Black" panose="020B0A04020102020204" pitchFamily="34" charset="0"/>
              </a:rPr>
              <a:t>CHRO´s</a:t>
            </a:r>
            <a:endParaRPr lang="es-MX" sz="7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60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103;p15">
            <a:extLst>
              <a:ext uri="{FF2B5EF4-FFF2-40B4-BE49-F238E27FC236}">
                <a16:creationId xmlns:a16="http://schemas.microsoft.com/office/drawing/2014/main" id="{EF34119B-3BED-4E33-8F6F-9395EB8C6636}"/>
              </a:ext>
            </a:extLst>
          </p:cNvPr>
          <p:cNvSpPr/>
          <p:nvPr/>
        </p:nvSpPr>
        <p:spPr>
          <a:xfrm>
            <a:off x="6899974" y="443984"/>
            <a:ext cx="4558556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6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 </a:t>
            </a:r>
            <a:r>
              <a:rPr lang="es-MX" sz="6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Forum</a:t>
            </a:r>
            <a:endParaRPr dirty="0"/>
          </a:p>
        </p:txBody>
      </p:sp>
      <p:cxnSp>
        <p:nvCxnSpPr>
          <p:cNvPr id="38" name="Google Shape;104;p15">
            <a:extLst>
              <a:ext uri="{FF2B5EF4-FFF2-40B4-BE49-F238E27FC236}">
                <a16:creationId xmlns:a16="http://schemas.microsoft.com/office/drawing/2014/main" id="{91AC1FCA-1F8C-4763-ACAA-C676715D5CBA}"/>
              </a:ext>
            </a:extLst>
          </p:cNvPr>
          <p:cNvCxnSpPr/>
          <p:nvPr/>
        </p:nvCxnSpPr>
        <p:spPr>
          <a:xfrm>
            <a:off x="7022522" y="1438288"/>
            <a:ext cx="5169478" cy="0"/>
          </a:xfrm>
          <a:prstGeom prst="straightConnector1">
            <a:avLst/>
          </a:prstGeom>
          <a:noFill/>
          <a:ln w="76200" cap="flat" cmpd="sng">
            <a:solidFill>
              <a:srgbClr val="3A383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" name="Google Shape;105;p15">
            <a:extLst>
              <a:ext uri="{FF2B5EF4-FFF2-40B4-BE49-F238E27FC236}">
                <a16:creationId xmlns:a16="http://schemas.microsoft.com/office/drawing/2014/main" id="{3694184F-4D71-45AC-9695-6C884F55CA3D}"/>
              </a:ext>
            </a:extLst>
          </p:cNvPr>
          <p:cNvSpPr/>
          <p:nvPr/>
        </p:nvSpPr>
        <p:spPr>
          <a:xfrm>
            <a:off x="10316399" y="1340830"/>
            <a:ext cx="188827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lang="es-MX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 Great</a:t>
            </a:r>
            <a:endParaRPr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8466902A-F309-42CB-8268-486CFF1EB2D5}"/>
              </a:ext>
            </a:extLst>
          </p:cNvPr>
          <p:cNvSpPr txBox="1">
            <a:spLocks/>
          </p:cNvSpPr>
          <p:nvPr/>
        </p:nvSpPr>
        <p:spPr>
          <a:xfrm>
            <a:off x="1062110" y="2032000"/>
            <a:ext cx="3932237" cy="1238250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s-MX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ACE2CB5B-6D90-4423-8FB1-D5EAE0C2F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14" y="1731818"/>
            <a:ext cx="6061283" cy="1129492"/>
          </a:xfrm>
          <a:solidFill>
            <a:schemeClr val="bg1">
              <a:lumMod val="50000"/>
            </a:schemeClr>
          </a:solidFill>
        </p:spPr>
        <p:txBody>
          <a:bodyPr anchor="b">
            <a:normAutofit/>
          </a:bodyPr>
          <a:lstStyle/>
          <a:p>
            <a:pPr algn="r"/>
            <a:r>
              <a:rPr lang="es-MX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Rol de socio estratégico</a:t>
            </a:r>
            <a:endParaRPr lang="es-MX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138F72D4-D592-4E17-B3AC-5AF047B1DDA8}"/>
              </a:ext>
            </a:extLst>
          </p:cNvPr>
          <p:cNvSpPr txBox="1">
            <a:spLocks/>
          </p:cNvSpPr>
          <p:nvPr/>
        </p:nvSpPr>
        <p:spPr>
          <a:xfrm>
            <a:off x="261257" y="3000963"/>
            <a:ext cx="5834744" cy="32397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>
                <a:latin typeface="+mn-lt"/>
              </a:rPr>
              <a:t>Ser la </a:t>
            </a:r>
            <a:r>
              <a:rPr lang="es-MX" sz="4800" b="1" dirty="0">
                <a:latin typeface="+mn-lt"/>
              </a:rPr>
              <a:t>conexión</a:t>
            </a:r>
            <a:r>
              <a:rPr lang="es-MX" dirty="0">
                <a:latin typeface="+mn-lt"/>
              </a:rPr>
              <a:t> entre el mundo, la dirección y las personas</a:t>
            </a:r>
            <a:r>
              <a:rPr lang="es-MX" b="1" dirty="0">
                <a:latin typeface="+mn-lt"/>
              </a:rPr>
              <a:t> </a:t>
            </a:r>
            <a:r>
              <a:rPr lang="es-MX" dirty="0">
                <a:latin typeface="+mn-lt"/>
              </a:rPr>
              <a:t>en</a:t>
            </a:r>
            <a:r>
              <a:rPr lang="es-MX" b="1" dirty="0">
                <a:latin typeface="+mn-lt"/>
              </a:rPr>
              <a:t> tres pasos:</a:t>
            </a:r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EECA55F7-2DE4-4A75-89E9-9E3173466915}"/>
              </a:ext>
            </a:extLst>
          </p:cNvPr>
          <p:cNvGrpSpPr/>
          <p:nvPr/>
        </p:nvGrpSpPr>
        <p:grpSpPr>
          <a:xfrm>
            <a:off x="7138255" y="3028723"/>
            <a:ext cx="4180503" cy="3212037"/>
            <a:chOff x="6991944" y="2926411"/>
            <a:chExt cx="4180503" cy="3212037"/>
          </a:xfrm>
        </p:grpSpPr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9A609C29-E113-4966-AD78-4D9C2BCA6EE4}"/>
                </a:ext>
              </a:extLst>
            </p:cNvPr>
            <p:cNvGrpSpPr/>
            <p:nvPr/>
          </p:nvGrpSpPr>
          <p:grpSpPr>
            <a:xfrm>
              <a:off x="6991944" y="3708108"/>
              <a:ext cx="1482401" cy="1648172"/>
              <a:chOff x="6991944" y="3708108"/>
              <a:chExt cx="1482401" cy="1648172"/>
            </a:xfrm>
          </p:grpSpPr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1B7E9C4B-CB69-4648-916E-35AFE80214B5}"/>
                  </a:ext>
                </a:extLst>
              </p:cNvPr>
              <p:cNvSpPr txBox="1"/>
              <p:nvPr/>
            </p:nvSpPr>
            <p:spPr>
              <a:xfrm>
                <a:off x="6991944" y="4986948"/>
                <a:ext cx="148240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MX" b="1" dirty="0"/>
                  <a:t>Organización</a:t>
                </a:r>
              </a:p>
            </p:txBody>
          </p:sp>
          <p:pic>
            <p:nvPicPr>
              <p:cNvPr id="18" name="Google Shape;274;p22">
                <a:extLst>
                  <a:ext uri="{FF2B5EF4-FFF2-40B4-BE49-F238E27FC236}">
                    <a16:creationId xmlns:a16="http://schemas.microsoft.com/office/drawing/2014/main" id="{1A4BEA8E-C47A-496F-8901-56FFDF89BE00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7220232" y="3708108"/>
                <a:ext cx="1025826" cy="128584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8DA0CD4D-FD21-4810-A112-1A5CC40D4073}"/>
                </a:ext>
              </a:extLst>
            </p:cNvPr>
            <p:cNvGrpSpPr/>
            <p:nvPr/>
          </p:nvGrpSpPr>
          <p:grpSpPr>
            <a:xfrm>
              <a:off x="9994374" y="3708108"/>
              <a:ext cx="1178073" cy="1655175"/>
              <a:chOff x="9994374" y="3708108"/>
              <a:chExt cx="1178073" cy="1655175"/>
            </a:xfrm>
          </p:grpSpPr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64038786-A54C-40F4-80BD-EE0F69AC3B0C}"/>
                  </a:ext>
                </a:extLst>
              </p:cNvPr>
              <p:cNvSpPr txBox="1"/>
              <p:nvPr/>
            </p:nvSpPr>
            <p:spPr>
              <a:xfrm>
                <a:off x="9994374" y="4993951"/>
                <a:ext cx="117807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MX" b="1" dirty="0"/>
                  <a:t>Personas</a:t>
                </a:r>
              </a:p>
            </p:txBody>
          </p:sp>
          <p:pic>
            <p:nvPicPr>
              <p:cNvPr id="21" name="Google Shape;238;p22">
                <a:extLst>
                  <a:ext uri="{FF2B5EF4-FFF2-40B4-BE49-F238E27FC236}">
                    <a16:creationId xmlns:a16="http://schemas.microsoft.com/office/drawing/2014/main" id="{17A2C7CD-F757-4023-B127-AE829123ED51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0070498" y="3708108"/>
                <a:ext cx="1025826" cy="11515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3" name="Flecha: curvada hacia abajo 22">
              <a:extLst>
                <a:ext uri="{FF2B5EF4-FFF2-40B4-BE49-F238E27FC236}">
                  <a16:creationId xmlns:a16="http://schemas.microsoft.com/office/drawing/2014/main" id="{B2A74AF8-6BCD-4007-BB19-D017CD5EAC17}"/>
                </a:ext>
              </a:extLst>
            </p:cNvPr>
            <p:cNvSpPr/>
            <p:nvPr/>
          </p:nvSpPr>
          <p:spPr>
            <a:xfrm>
              <a:off x="7575983" y="2926411"/>
              <a:ext cx="3007427" cy="711871"/>
            </a:xfrm>
            <a:prstGeom prst="curvedDown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24" name="Flecha: curvada hacia abajo 23">
              <a:extLst>
                <a:ext uri="{FF2B5EF4-FFF2-40B4-BE49-F238E27FC236}">
                  <a16:creationId xmlns:a16="http://schemas.microsoft.com/office/drawing/2014/main" id="{CCC77C1E-1DE1-4BA6-B19F-8FCEFC1C3C76}"/>
                </a:ext>
              </a:extLst>
            </p:cNvPr>
            <p:cNvSpPr/>
            <p:nvPr/>
          </p:nvSpPr>
          <p:spPr>
            <a:xfrm rot="10800000">
              <a:off x="7575982" y="5426577"/>
              <a:ext cx="3007427" cy="711871"/>
            </a:xfrm>
            <a:prstGeom prst="curvedDownArrow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</p:grpSp>
      <p:pic>
        <p:nvPicPr>
          <p:cNvPr id="3074" name="Picture 2" descr="Globe 5">
            <a:extLst>
              <a:ext uri="{FF2B5EF4-FFF2-40B4-BE49-F238E27FC236}">
                <a16:creationId xmlns:a16="http://schemas.microsoft.com/office/drawing/2014/main" id="{8A6D3544-B927-4A91-9CAC-CD53E6537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667" y="3995085"/>
            <a:ext cx="1285844" cy="128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010DB881-0B1D-42B1-8DE3-8768095681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9921" y="3056813"/>
            <a:ext cx="1069336" cy="8554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8" descr="Coronavirus Iconos - Descarga gratuita, PNG y SVG">
            <a:extLst>
              <a:ext uri="{FF2B5EF4-FFF2-40B4-BE49-F238E27FC236}">
                <a16:creationId xmlns:a16="http://schemas.microsoft.com/office/drawing/2014/main" id="{BE2062D0-7614-4E9F-96EE-EA9E01DCF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051" y="5250197"/>
            <a:ext cx="957076" cy="95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2" descr="Financial crisis icon - Transparent PNG &amp; SVG vector file">
            <a:extLst>
              <a:ext uri="{FF2B5EF4-FFF2-40B4-BE49-F238E27FC236}">
                <a16:creationId xmlns:a16="http://schemas.microsoft.com/office/drawing/2014/main" id="{A77479E1-A0DF-4522-B8BA-60ED39705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6855" y="2103428"/>
            <a:ext cx="855469" cy="85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659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103;p15">
            <a:extLst>
              <a:ext uri="{FF2B5EF4-FFF2-40B4-BE49-F238E27FC236}">
                <a16:creationId xmlns:a16="http://schemas.microsoft.com/office/drawing/2014/main" id="{EF34119B-3BED-4E33-8F6F-9395EB8C6636}"/>
              </a:ext>
            </a:extLst>
          </p:cNvPr>
          <p:cNvSpPr/>
          <p:nvPr/>
        </p:nvSpPr>
        <p:spPr>
          <a:xfrm>
            <a:off x="6899974" y="443984"/>
            <a:ext cx="4558556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6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 </a:t>
            </a:r>
            <a:r>
              <a:rPr lang="es-MX" sz="6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Forum</a:t>
            </a:r>
            <a:endParaRPr dirty="0"/>
          </a:p>
        </p:txBody>
      </p:sp>
      <p:cxnSp>
        <p:nvCxnSpPr>
          <p:cNvPr id="38" name="Google Shape;104;p15">
            <a:extLst>
              <a:ext uri="{FF2B5EF4-FFF2-40B4-BE49-F238E27FC236}">
                <a16:creationId xmlns:a16="http://schemas.microsoft.com/office/drawing/2014/main" id="{91AC1FCA-1F8C-4763-ACAA-C676715D5CBA}"/>
              </a:ext>
            </a:extLst>
          </p:cNvPr>
          <p:cNvCxnSpPr/>
          <p:nvPr/>
        </p:nvCxnSpPr>
        <p:spPr>
          <a:xfrm>
            <a:off x="7022522" y="1438288"/>
            <a:ext cx="5169478" cy="0"/>
          </a:xfrm>
          <a:prstGeom prst="straightConnector1">
            <a:avLst/>
          </a:prstGeom>
          <a:noFill/>
          <a:ln w="76200" cap="flat" cmpd="sng">
            <a:solidFill>
              <a:srgbClr val="3A383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" name="Google Shape;105;p15">
            <a:extLst>
              <a:ext uri="{FF2B5EF4-FFF2-40B4-BE49-F238E27FC236}">
                <a16:creationId xmlns:a16="http://schemas.microsoft.com/office/drawing/2014/main" id="{3694184F-4D71-45AC-9695-6C884F55CA3D}"/>
              </a:ext>
            </a:extLst>
          </p:cNvPr>
          <p:cNvSpPr/>
          <p:nvPr/>
        </p:nvSpPr>
        <p:spPr>
          <a:xfrm>
            <a:off x="10316399" y="1340830"/>
            <a:ext cx="188827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lang="es-MX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 Great</a:t>
            </a:r>
            <a:endParaRPr dirty="0"/>
          </a:p>
        </p:txBody>
      </p:sp>
      <p:sp>
        <p:nvSpPr>
          <p:cNvPr id="66" name="Título 1">
            <a:extLst>
              <a:ext uri="{FF2B5EF4-FFF2-40B4-BE49-F238E27FC236}">
                <a16:creationId xmlns:a16="http://schemas.microsoft.com/office/drawing/2014/main" id="{90B2EC51-52AA-47AA-9788-23CAD1E5A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64050"/>
            <a:ext cx="5524499" cy="4593900"/>
          </a:xfrm>
          <a:solidFill>
            <a:schemeClr val="accent4"/>
          </a:solidFill>
        </p:spPr>
        <p:txBody>
          <a:bodyPr>
            <a:noAutofit/>
          </a:bodyPr>
          <a:lstStyle/>
          <a:p>
            <a:pPr algn="r"/>
            <a:r>
              <a:rPr lang="es-MX" sz="11500" b="1" dirty="0">
                <a:latin typeface="+mn-lt"/>
                <a:cs typeface="Arial" panose="020B0604020202020204" pitchFamily="34" charset="0"/>
              </a:rPr>
              <a:t>#1</a:t>
            </a:r>
            <a:br>
              <a:rPr lang="es-MX" sz="4800" b="1" dirty="0">
                <a:latin typeface="+mn-lt"/>
                <a:cs typeface="Arial" panose="020B0604020202020204" pitchFamily="34" charset="0"/>
              </a:rPr>
            </a:br>
            <a:r>
              <a:rPr lang="es-MX" sz="4800" b="1" dirty="0">
                <a:latin typeface="+mn-lt"/>
                <a:cs typeface="Arial" panose="020B0604020202020204" pitchFamily="34" charset="0"/>
              </a:rPr>
              <a:t>“Lo que quiere y necesita el cliente”</a:t>
            </a:r>
            <a:br>
              <a:rPr lang="es-MX" sz="3200" dirty="0">
                <a:latin typeface="+mn-lt"/>
                <a:cs typeface="Arial" panose="020B0604020202020204" pitchFamily="34" charset="0"/>
              </a:rPr>
            </a:br>
            <a:r>
              <a:rPr lang="es-MX" sz="3200" dirty="0">
                <a:latin typeface="+mn-lt"/>
                <a:cs typeface="Arial" panose="020B0604020202020204" pitchFamily="34" charset="0"/>
              </a:rPr>
              <a:t>Entender el “punto de quiebre del cliente”</a:t>
            </a:r>
            <a:br>
              <a:rPr lang="es-MX" sz="3200" dirty="0">
                <a:latin typeface="+mn-lt"/>
                <a:cs typeface="Arial" panose="020B0604020202020204" pitchFamily="34" charset="0"/>
              </a:rPr>
            </a:br>
            <a:r>
              <a:rPr lang="es-MX" sz="3200" dirty="0">
                <a:latin typeface="+mn-lt"/>
                <a:cs typeface="Arial" panose="020B0604020202020204" pitchFamily="34" charset="0"/>
              </a:rPr>
              <a:t>Desconocer lo que le preocupa.</a:t>
            </a:r>
          </a:p>
        </p:txBody>
      </p:sp>
      <p:graphicFrame>
        <p:nvGraphicFramePr>
          <p:cNvPr id="67" name="Diagrama 66">
            <a:extLst>
              <a:ext uri="{FF2B5EF4-FFF2-40B4-BE49-F238E27FC236}">
                <a16:creationId xmlns:a16="http://schemas.microsoft.com/office/drawing/2014/main" id="{843C7E71-24A2-42BB-A3E9-3311CB0D7000}"/>
              </a:ext>
            </a:extLst>
          </p:cNvPr>
          <p:cNvGraphicFramePr/>
          <p:nvPr/>
        </p:nvGraphicFramePr>
        <p:xfrm>
          <a:off x="5524499" y="1864050"/>
          <a:ext cx="6667501" cy="4593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62732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103;p15">
            <a:extLst>
              <a:ext uri="{FF2B5EF4-FFF2-40B4-BE49-F238E27FC236}">
                <a16:creationId xmlns:a16="http://schemas.microsoft.com/office/drawing/2014/main" id="{EF34119B-3BED-4E33-8F6F-9395EB8C6636}"/>
              </a:ext>
            </a:extLst>
          </p:cNvPr>
          <p:cNvSpPr/>
          <p:nvPr/>
        </p:nvSpPr>
        <p:spPr>
          <a:xfrm>
            <a:off x="6899974" y="443984"/>
            <a:ext cx="4558556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6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 </a:t>
            </a:r>
            <a:r>
              <a:rPr lang="es-MX" sz="6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Forum</a:t>
            </a:r>
            <a:endParaRPr dirty="0"/>
          </a:p>
        </p:txBody>
      </p:sp>
      <p:cxnSp>
        <p:nvCxnSpPr>
          <p:cNvPr id="38" name="Google Shape;104;p15">
            <a:extLst>
              <a:ext uri="{FF2B5EF4-FFF2-40B4-BE49-F238E27FC236}">
                <a16:creationId xmlns:a16="http://schemas.microsoft.com/office/drawing/2014/main" id="{91AC1FCA-1F8C-4763-ACAA-C676715D5CBA}"/>
              </a:ext>
            </a:extLst>
          </p:cNvPr>
          <p:cNvCxnSpPr/>
          <p:nvPr/>
        </p:nvCxnSpPr>
        <p:spPr>
          <a:xfrm>
            <a:off x="7022522" y="1438288"/>
            <a:ext cx="5169478" cy="0"/>
          </a:xfrm>
          <a:prstGeom prst="straightConnector1">
            <a:avLst/>
          </a:prstGeom>
          <a:noFill/>
          <a:ln w="76200" cap="flat" cmpd="sng">
            <a:solidFill>
              <a:srgbClr val="3A383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" name="Google Shape;105;p15">
            <a:extLst>
              <a:ext uri="{FF2B5EF4-FFF2-40B4-BE49-F238E27FC236}">
                <a16:creationId xmlns:a16="http://schemas.microsoft.com/office/drawing/2014/main" id="{3694184F-4D71-45AC-9695-6C884F55CA3D}"/>
              </a:ext>
            </a:extLst>
          </p:cNvPr>
          <p:cNvSpPr/>
          <p:nvPr/>
        </p:nvSpPr>
        <p:spPr>
          <a:xfrm>
            <a:off x="10316399" y="1340830"/>
            <a:ext cx="188827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lang="es-MX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 Great</a:t>
            </a:r>
            <a:endParaRPr dirty="0"/>
          </a:p>
        </p:txBody>
      </p:sp>
      <p:sp>
        <p:nvSpPr>
          <p:cNvPr id="66" name="Título 1">
            <a:extLst>
              <a:ext uri="{FF2B5EF4-FFF2-40B4-BE49-F238E27FC236}">
                <a16:creationId xmlns:a16="http://schemas.microsoft.com/office/drawing/2014/main" id="{90B2EC51-52AA-47AA-9788-23CAD1E5A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64050"/>
            <a:ext cx="5524499" cy="4593900"/>
          </a:xfrm>
          <a:solidFill>
            <a:schemeClr val="accent4"/>
          </a:solidFill>
        </p:spPr>
        <p:txBody>
          <a:bodyPr>
            <a:noAutofit/>
          </a:bodyPr>
          <a:lstStyle/>
          <a:p>
            <a:pPr algn="r"/>
            <a:r>
              <a:rPr lang="es-MX" sz="11500" b="1" dirty="0">
                <a:latin typeface="+mn-lt"/>
                <a:cs typeface="Arial" panose="020B0604020202020204" pitchFamily="34" charset="0"/>
              </a:rPr>
              <a:t>#1</a:t>
            </a:r>
            <a:br>
              <a:rPr lang="es-MX" sz="4800" b="1" dirty="0">
                <a:latin typeface="+mn-lt"/>
                <a:cs typeface="Arial" panose="020B0604020202020204" pitchFamily="34" charset="0"/>
              </a:rPr>
            </a:br>
            <a:r>
              <a:rPr lang="es-MX" sz="4800" b="1" dirty="0">
                <a:latin typeface="+mn-lt"/>
                <a:cs typeface="Arial" panose="020B0604020202020204" pitchFamily="34" charset="0"/>
              </a:rPr>
              <a:t>“Lo que quiere y necesita el cliente”</a:t>
            </a:r>
            <a:br>
              <a:rPr lang="es-MX" sz="3200" dirty="0">
                <a:latin typeface="+mn-lt"/>
                <a:cs typeface="Arial" panose="020B0604020202020204" pitchFamily="34" charset="0"/>
              </a:rPr>
            </a:br>
            <a:r>
              <a:rPr lang="es-MX" sz="3200" dirty="0">
                <a:latin typeface="+mn-lt"/>
                <a:cs typeface="Arial" panose="020B0604020202020204" pitchFamily="34" charset="0"/>
              </a:rPr>
              <a:t>Entender el “punto de quiebre del cliente”</a:t>
            </a:r>
            <a:br>
              <a:rPr lang="es-MX" sz="3200" dirty="0">
                <a:latin typeface="+mn-lt"/>
                <a:cs typeface="Arial" panose="020B0604020202020204" pitchFamily="34" charset="0"/>
              </a:rPr>
            </a:br>
            <a:r>
              <a:rPr lang="es-MX" sz="3200" dirty="0">
                <a:latin typeface="+mn-lt"/>
                <a:cs typeface="Arial" panose="020B0604020202020204" pitchFamily="34" charset="0"/>
              </a:rPr>
              <a:t>Desconocer lo que le preocupa.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B70CB6C-25FE-4798-B1EA-0AE34AB63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3352" y="1929326"/>
            <a:ext cx="2558339" cy="118252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5C61CDE-B82D-4A98-BEF4-25A10D7197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6113" y="2064879"/>
            <a:ext cx="2558339" cy="114497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EC5C54E-8ADA-43B8-96DA-653F69EF40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6112" y="3589932"/>
            <a:ext cx="2702318" cy="96133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56E6B80-4C22-4D57-B6E0-E03BBF174F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7231" y="3589932"/>
            <a:ext cx="2598339" cy="110799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5DA4507-CDC3-487F-8447-D00435F83A8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2" t="7475" r="12046" b="7475"/>
          <a:stretch/>
        </p:blipFill>
        <p:spPr>
          <a:xfrm>
            <a:off x="5917050" y="4881524"/>
            <a:ext cx="2524460" cy="167876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F91CF09-1343-4A03-9298-B6A417DF6AB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4" t="8262" r="6875" b="9789"/>
          <a:stretch/>
        </p:blipFill>
        <p:spPr>
          <a:xfrm>
            <a:off x="9453969" y="4983862"/>
            <a:ext cx="2524461" cy="147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969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B355F771-7756-485D-B0E7-D4DECA2BE50A}"/>
              </a:ext>
            </a:extLst>
          </p:cNvPr>
          <p:cNvSpPr>
            <a:spLocks noGrp="1"/>
          </p:cNvSpPr>
          <p:nvPr/>
        </p:nvSpPr>
        <p:spPr>
          <a:xfrm>
            <a:off x="4400550" y="340518"/>
            <a:ext cx="3390900" cy="20542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”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4C84DEFD-6BE5-47A1-990A-36B3118BBA8D}"/>
              </a:ext>
            </a:extLst>
          </p:cNvPr>
          <p:cNvSpPr>
            <a:spLocks noGrp="1"/>
          </p:cNvSpPr>
          <p:nvPr/>
        </p:nvSpPr>
        <p:spPr>
          <a:xfrm>
            <a:off x="838200" y="2394743"/>
            <a:ext cx="10515600" cy="2876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4800" i="1" dirty="0"/>
              <a:t>La primera responsabilidad de un líder es definir la realidad. Lo último es dar las gracias. En el medio, el líder es un sirviente.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FA3500A-FCCD-4529-A27E-6C1C32D716B1}"/>
              </a:ext>
            </a:extLst>
          </p:cNvPr>
          <p:cNvSpPr txBox="1"/>
          <p:nvPr/>
        </p:nvSpPr>
        <p:spPr>
          <a:xfrm>
            <a:off x="4167620" y="5440264"/>
            <a:ext cx="3856759" cy="1077218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s-MX" sz="3200" b="1" dirty="0">
                <a:solidFill>
                  <a:schemeClr val="bg1"/>
                </a:solidFill>
              </a:rPr>
              <a:t>Max De Pree</a:t>
            </a:r>
          </a:p>
          <a:p>
            <a:pPr marL="0" indent="0" algn="ctr">
              <a:buNone/>
            </a:pPr>
            <a:r>
              <a:rPr lang="es-MX" sz="3200" b="1" dirty="0">
                <a:solidFill>
                  <a:schemeClr val="bg1"/>
                </a:solidFill>
              </a:rPr>
              <a:t>CEO Herman Miller </a:t>
            </a:r>
          </a:p>
        </p:txBody>
      </p:sp>
    </p:spTree>
    <p:extLst>
      <p:ext uri="{BB962C8B-B14F-4D97-AF65-F5344CB8AC3E}">
        <p14:creationId xmlns:p14="http://schemas.microsoft.com/office/powerpoint/2010/main" val="18718901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103;p15">
            <a:extLst>
              <a:ext uri="{FF2B5EF4-FFF2-40B4-BE49-F238E27FC236}">
                <a16:creationId xmlns:a16="http://schemas.microsoft.com/office/drawing/2014/main" id="{EF34119B-3BED-4E33-8F6F-9395EB8C6636}"/>
              </a:ext>
            </a:extLst>
          </p:cNvPr>
          <p:cNvSpPr/>
          <p:nvPr/>
        </p:nvSpPr>
        <p:spPr>
          <a:xfrm>
            <a:off x="6899974" y="443984"/>
            <a:ext cx="4558556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6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 </a:t>
            </a:r>
            <a:r>
              <a:rPr lang="es-MX" sz="6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Forum</a:t>
            </a:r>
            <a:endParaRPr dirty="0"/>
          </a:p>
        </p:txBody>
      </p:sp>
      <p:cxnSp>
        <p:nvCxnSpPr>
          <p:cNvPr id="38" name="Google Shape;104;p15">
            <a:extLst>
              <a:ext uri="{FF2B5EF4-FFF2-40B4-BE49-F238E27FC236}">
                <a16:creationId xmlns:a16="http://schemas.microsoft.com/office/drawing/2014/main" id="{91AC1FCA-1F8C-4763-ACAA-C676715D5CBA}"/>
              </a:ext>
            </a:extLst>
          </p:cNvPr>
          <p:cNvCxnSpPr/>
          <p:nvPr/>
        </p:nvCxnSpPr>
        <p:spPr>
          <a:xfrm>
            <a:off x="7022522" y="1438288"/>
            <a:ext cx="5169478" cy="0"/>
          </a:xfrm>
          <a:prstGeom prst="straightConnector1">
            <a:avLst/>
          </a:prstGeom>
          <a:noFill/>
          <a:ln w="76200" cap="flat" cmpd="sng">
            <a:solidFill>
              <a:srgbClr val="3A383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" name="Google Shape;105;p15">
            <a:extLst>
              <a:ext uri="{FF2B5EF4-FFF2-40B4-BE49-F238E27FC236}">
                <a16:creationId xmlns:a16="http://schemas.microsoft.com/office/drawing/2014/main" id="{3694184F-4D71-45AC-9695-6C884F55CA3D}"/>
              </a:ext>
            </a:extLst>
          </p:cNvPr>
          <p:cNvSpPr/>
          <p:nvPr/>
        </p:nvSpPr>
        <p:spPr>
          <a:xfrm>
            <a:off x="10316399" y="1340830"/>
            <a:ext cx="188827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lang="es-MX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 Great</a:t>
            </a:r>
            <a:endParaRPr dirty="0"/>
          </a:p>
        </p:txBody>
      </p:sp>
      <p:sp>
        <p:nvSpPr>
          <p:cNvPr id="66" name="Título 1">
            <a:extLst>
              <a:ext uri="{FF2B5EF4-FFF2-40B4-BE49-F238E27FC236}">
                <a16:creationId xmlns:a16="http://schemas.microsoft.com/office/drawing/2014/main" id="{90B2EC51-52AA-47AA-9788-23CAD1E5A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64050"/>
            <a:ext cx="5524499" cy="4593900"/>
          </a:xfrm>
          <a:solidFill>
            <a:schemeClr val="accent4"/>
          </a:solidFill>
        </p:spPr>
        <p:txBody>
          <a:bodyPr>
            <a:noAutofit/>
          </a:bodyPr>
          <a:lstStyle/>
          <a:p>
            <a:pPr algn="r"/>
            <a:r>
              <a:rPr lang="es-MX" sz="11500" b="1" dirty="0">
                <a:latin typeface="+mn-lt"/>
                <a:cs typeface="Arial" panose="020B0604020202020204" pitchFamily="34" charset="0"/>
              </a:rPr>
              <a:t>#2</a:t>
            </a:r>
            <a:br>
              <a:rPr lang="es-MX" sz="1200" b="1" dirty="0">
                <a:latin typeface="+mn-lt"/>
                <a:cs typeface="Arial" panose="020B0604020202020204" pitchFamily="34" charset="0"/>
              </a:rPr>
            </a:br>
            <a:r>
              <a:rPr lang="es-MX" sz="4400" b="1" dirty="0">
                <a:latin typeface="+mn-lt"/>
                <a:cs typeface="Arial" panose="020B0604020202020204" pitchFamily="34" charset="0"/>
              </a:rPr>
              <a:t>“Lo que necesita la organización”</a:t>
            </a:r>
            <a:br>
              <a:rPr lang="es-MX" sz="2400" dirty="0">
                <a:latin typeface="+mn-lt"/>
                <a:cs typeface="Arial" panose="020B0604020202020204" pitchFamily="34" charset="0"/>
              </a:rPr>
            </a:br>
            <a:br>
              <a:rPr lang="es-MX" sz="3200" dirty="0">
                <a:latin typeface="+mn-lt"/>
                <a:cs typeface="Arial" panose="020B0604020202020204" pitchFamily="34" charset="0"/>
              </a:rPr>
            </a:br>
            <a:r>
              <a:rPr lang="es-MX" sz="3200" dirty="0">
                <a:latin typeface="+mn-lt"/>
                <a:cs typeface="Arial" panose="020B0604020202020204" pitchFamily="34" charset="0"/>
              </a:rPr>
              <a:t>La perspectiva de negocio </a:t>
            </a:r>
            <a:br>
              <a:rPr lang="es-MX" sz="3200" dirty="0">
                <a:latin typeface="+mn-lt"/>
                <a:cs typeface="Arial" panose="020B0604020202020204" pitchFamily="34" charset="0"/>
              </a:rPr>
            </a:br>
            <a:r>
              <a:rPr lang="es-MX" sz="3200" dirty="0">
                <a:latin typeface="+mn-lt"/>
                <a:cs typeface="Arial" panose="020B0604020202020204" pitchFamily="34" charset="0"/>
              </a:rPr>
              <a:t>El momento de la organización</a:t>
            </a:r>
            <a:br>
              <a:rPr lang="es-MX" sz="3200" dirty="0">
                <a:latin typeface="+mn-lt"/>
                <a:cs typeface="Arial" panose="020B0604020202020204" pitchFamily="34" charset="0"/>
              </a:rPr>
            </a:br>
            <a:r>
              <a:rPr lang="es-MX" sz="3200" dirty="0">
                <a:latin typeface="+mn-lt"/>
                <a:cs typeface="Arial" panose="020B0604020202020204" pitchFamily="34" charset="0"/>
              </a:rPr>
              <a:t>Hacer excelentemente bien el trabajo operativo de RRHH</a:t>
            </a:r>
            <a:br>
              <a:rPr lang="es-MX" sz="3200" dirty="0">
                <a:latin typeface="+mn-lt"/>
                <a:cs typeface="Arial" panose="020B0604020202020204" pitchFamily="34" charset="0"/>
              </a:rPr>
            </a:br>
            <a:endParaRPr lang="es-MX" sz="32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" name="Picture 2" descr="RECURSOS HUMANOS - RD carece de recursos humanos especializados ...">
            <a:extLst>
              <a:ext uri="{FF2B5EF4-FFF2-40B4-BE49-F238E27FC236}">
                <a16:creationId xmlns:a16="http://schemas.microsoft.com/office/drawing/2014/main" id="{608D8DE9-5146-4655-B134-74DB35DAD0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" t="4370" r="20492"/>
          <a:stretch/>
        </p:blipFill>
        <p:spPr bwMode="auto">
          <a:xfrm>
            <a:off x="5524500" y="1847850"/>
            <a:ext cx="6680174" cy="459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5695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103;p15">
            <a:extLst>
              <a:ext uri="{FF2B5EF4-FFF2-40B4-BE49-F238E27FC236}">
                <a16:creationId xmlns:a16="http://schemas.microsoft.com/office/drawing/2014/main" id="{EF34119B-3BED-4E33-8F6F-9395EB8C6636}"/>
              </a:ext>
            </a:extLst>
          </p:cNvPr>
          <p:cNvSpPr/>
          <p:nvPr/>
        </p:nvSpPr>
        <p:spPr>
          <a:xfrm>
            <a:off x="6899974" y="443984"/>
            <a:ext cx="4558556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6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 </a:t>
            </a:r>
            <a:r>
              <a:rPr lang="es-MX" sz="6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Forum</a:t>
            </a:r>
            <a:endParaRPr dirty="0"/>
          </a:p>
        </p:txBody>
      </p:sp>
      <p:cxnSp>
        <p:nvCxnSpPr>
          <p:cNvPr id="38" name="Google Shape;104;p15">
            <a:extLst>
              <a:ext uri="{FF2B5EF4-FFF2-40B4-BE49-F238E27FC236}">
                <a16:creationId xmlns:a16="http://schemas.microsoft.com/office/drawing/2014/main" id="{91AC1FCA-1F8C-4763-ACAA-C676715D5CBA}"/>
              </a:ext>
            </a:extLst>
          </p:cNvPr>
          <p:cNvCxnSpPr/>
          <p:nvPr/>
        </p:nvCxnSpPr>
        <p:spPr>
          <a:xfrm>
            <a:off x="7022522" y="1438288"/>
            <a:ext cx="5169478" cy="0"/>
          </a:xfrm>
          <a:prstGeom prst="straightConnector1">
            <a:avLst/>
          </a:prstGeom>
          <a:noFill/>
          <a:ln w="76200" cap="flat" cmpd="sng">
            <a:solidFill>
              <a:srgbClr val="3A383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" name="Google Shape;105;p15">
            <a:extLst>
              <a:ext uri="{FF2B5EF4-FFF2-40B4-BE49-F238E27FC236}">
                <a16:creationId xmlns:a16="http://schemas.microsoft.com/office/drawing/2014/main" id="{3694184F-4D71-45AC-9695-6C884F55CA3D}"/>
              </a:ext>
            </a:extLst>
          </p:cNvPr>
          <p:cNvSpPr/>
          <p:nvPr/>
        </p:nvSpPr>
        <p:spPr>
          <a:xfrm>
            <a:off x="10316399" y="1340830"/>
            <a:ext cx="188827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lang="es-MX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 Great</a:t>
            </a:r>
            <a:endParaRPr dirty="0"/>
          </a:p>
        </p:txBody>
      </p:sp>
      <p:sp>
        <p:nvSpPr>
          <p:cNvPr id="66" name="Título 1">
            <a:extLst>
              <a:ext uri="{FF2B5EF4-FFF2-40B4-BE49-F238E27FC236}">
                <a16:creationId xmlns:a16="http://schemas.microsoft.com/office/drawing/2014/main" id="{90B2EC51-52AA-47AA-9788-23CAD1E5A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64050"/>
            <a:ext cx="5524499" cy="4593900"/>
          </a:xfrm>
          <a:solidFill>
            <a:schemeClr val="accent4"/>
          </a:solidFill>
        </p:spPr>
        <p:txBody>
          <a:bodyPr>
            <a:noAutofit/>
          </a:bodyPr>
          <a:lstStyle/>
          <a:p>
            <a:pPr algn="r"/>
            <a:r>
              <a:rPr lang="es-MX" sz="11500" b="1" dirty="0">
                <a:latin typeface="+mn-lt"/>
                <a:cs typeface="Arial" panose="020B0604020202020204" pitchFamily="34" charset="0"/>
              </a:rPr>
              <a:t>#2</a:t>
            </a:r>
            <a:br>
              <a:rPr lang="es-MX" sz="1200" b="1" dirty="0">
                <a:latin typeface="+mn-lt"/>
                <a:cs typeface="Arial" panose="020B0604020202020204" pitchFamily="34" charset="0"/>
              </a:rPr>
            </a:br>
            <a:r>
              <a:rPr lang="es-MX" sz="4400" b="1" dirty="0">
                <a:latin typeface="+mn-lt"/>
                <a:cs typeface="Arial" panose="020B0604020202020204" pitchFamily="34" charset="0"/>
              </a:rPr>
              <a:t>“Lo que necesita la organización”</a:t>
            </a:r>
            <a:br>
              <a:rPr lang="es-MX" sz="2400" dirty="0">
                <a:latin typeface="+mn-lt"/>
                <a:cs typeface="Arial" panose="020B0604020202020204" pitchFamily="34" charset="0"/>
              </a:rPr>
            </a:br>
            <a:br>
              <a:rPr lang="es-MX" sz="3200" dirty="0">
                <a:latin typeface="+mn-lt"/>
                <a:cs typeface="Arial" panose="020B0604020202020204" pitchFamily="34" charset="0"/>
              </a:rPr>
            </a:br>
            <a:r>
              <a:rPr lang="es-MX" sz="3200" dirty="0">
                <a:latin typeface="+mn-lt"/>
                <a:cs typeface="Arial" panose="020B0604020202020204" pitchFamily="34" charset="0"/>
              </a:rPr>
              <a:t>La perspectiva de negocio </a:t>
            </a:r>
            <a:br>
              <a:rPr lang="es-MX" sz="3200" dirty="0">
                <a:latin typeface="+mn-lt"/>
                <a:cs typeface="Arial" panose="020B0604020202020204" pitchFamily="34" charset="0"/>
              </a:rPr>
            </a:br>
            <a:r>
              <a:rPr lang="es-MX" sz="3200" dirty="0">
                <a:latin typeface="+mn-lt"/>
                <a:cs typeface="Arial" panose="020B0604020202020204" pitchFamily="34" charset="0"/>
              </a:rPr>
              <a:t>El momento de la organización</a:t>
            </a:r>
            <a:br>
              <a:rPr lang="es-MX" sz="3200" dirty="0">
                <a:latin typeface="+mn-lt"/>
                <a:cs typeface="Arial" panose="020B0604020202020204" pitchFamily="34" charset="0"/>
              </a:rPr>
            </a:br>
            <a:r>
              <a:rPr lang="es-MX" sz="3200" dirty="0">
                <a:latin typeface="+mn-lt"/>
                <a:cs typeface="Arial" panose="020B0604020202020204" pitchFamily="34" charset="0"/>
              </a:rPr>
              <a:t>Hacer excelentemente bien el trabajo operativo de RRHH</a:t>
            </a:r>
            <a:br>
              <a:rPr lang="es-MX" sz="3200" dirty="0">
                <a:latin typeface="+mn-lt"/>
                <a:cs typeface="Arial" panose="020B0604020202020204" pitchFamily="34" charset="0"/>
              </a:rPr>
            </a:br>
            <a:endParaRPr lang="es-MX" sz="32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BEE9376-5505-44BE-851D-C282BD726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5339" y="5297714"/>
            <a:ext cx="2735809" cy="116023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320FFBA-91AC-473C-A752-3D87DC255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617" y="3270661"/>
            <a:ext cx="4558557" cy="167686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243C49B-6AC5-4902-A3E9-F62F01159C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0465" y="5267750"/>
            <a:ext cx="3136661" cy="1220163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30EE29F0-0651-4920-85DA-A080E31FF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691" y="1831254"/>
            <a:ext cx="2536495" cy="141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4027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103;p15">
            <a:extLst>
              <a:ext uri="{FF2B5EF4-FFF2-40B4-BE49-F238E27FC236}">
                <a16:creationId xmlns:a16="http://schemas.microsoft.com/office/drawing/2014/main" id="{EF34119B-3BED-4E33-8F6F-9395EB8C6636}"/>
              </a:ext>
            </a:extLst>
          </p:cNvPr>
          <p:cNvSpPr/>
          <p:nvPr/>
        </p:nvSpPr>
        <p:spPr>
          <a:xfrm>
            <a:off x="6899974" y="443984"/>
            <a:ext cx="4558556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6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 </a:t>
            </a:r>
            <a:r>
              <a:rPr lang="es-MX" sz="6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Forum</a:t>
            </a:r>
            <a:endParaRPr dirty="0"/>
          </a:p>
        </p:txBody>
      </p:sp>
      <p:cxnSp>
        <p:nvCxnSpPr>
          <p:cNvPr id="38" name="Google Shape;104;p15">
            <a:extLst>
              <a:ext uri="{FF2B5EF4-FFF2-40B4-BE49-F238E27FC236}">
                <a16:creationId xmlns:a16="http://schemas.microsoft.com/office/drawing/2014/main" id="{91AC1FCA-1F8C-4763-ACAA-C676715D5CBA}"/>
              </a:ext>
            </a:extLst>
          </p:cNvPr>
          <p:cNvCxnSpPr/>
          <p:nvPr/>
        </p:nvCxnSpPr>
        <p:spPr>
          <a:xfrm>
            <a:off x="7022522" y="1438288"/>
            <a:ext cx="5169478" cy="0"/>
          </a:xfrm>
          <a:prstGeom prst="straightConnector1">
            <a:avLst/>
          </a:prstGeom>
          <a:noFill/>
          <a:ln w="76200" cap="flat" cmpd="sng">
            <a:solidFill>
              <a:srgbClr val="3A383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" name="Google Shape;105;p15">
            <a:extLst>
              <a:ext uri="{FF2B5EF4-FFF2-40B4-BE49-F238E27FC236}">
                <a16:creationId xmlns:a16="http://schemas.microsoft.com/office/drawing/2014/main" id="{3694184F-4D71-45AC-9695-6C884F55CA3D}"/>
              </a:ext>
            </a:extLst>
          </p:cNvPr>
          <p:cNvSpPr/>
          <p:nvPr/>
        </p:nvSpPr>
        <p:spPr>
          <a:xfrm>
            <a:off x="10316399" y="1340830"/>
            <a:ext cx="188827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lang="es-MX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 Great</a:t>
            </a:r>
            <a:endParaRPr dirty="0"/>
          </a:p>
        </p:txBody>
      </p:sp>
      <p:sp>
        <p:nvSpPr>
          <p:cNvPr id="41" name="Google Shape;103;p15">
            <a:extLst>
              <a:ext uri="{FF2B5EF4-FFF2-40B4-BE49-F238E27FC236}">
                <a16:creationId xmlns:a16="http://schemas.microsoft.com/office/drawing/2014/main" id="{7A970764-9949-4B56-8A0E-E503E20C96B2}"/>
              </a:ext>
            </a:extLst>
          </p:cNvPr>
          <p:cNvSpPr/>
          <p:nvPr/>
        </p:nvSpPr>
        <p:spPr>
          <a:xfrm>
            <a:off x="338678" y="1781376"/>
            <a:ext cx="11050299" cy="1395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5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estrategias de nuestros principales clientes atienden</a:t>
            </a:r>
            <a:endParaRPr sz="1400" b="1" dirty="0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B6A57B9B-EE31-4B78-AF56-D930DD3AE9B0}"/>
              </a:ext>
            </a:extLst>
          </p:cNvPr>
          <p:cNvGrpSpPr/>
          <p:nvPr/>
        </p:nvGrpSpPr>
        <p:grpSpPr>
          <a:xfrm>
            <a:off x="3153306" y="4033093"/>
            <a:ext cx="1737468" cy="2044354"/>
            <a:chOff x="5769287" y="3596922"/>
            <a:chExt cx="1737468" cy="2044354"/>
          </a:xfrm>
          <a:noFill/>
        </p:grpSpPr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528251E1-019A-47A1-90E1-DCBB87F3B99F}"/>
                </a:ext>
              </a:extLst>
            </p:cNvPr>
            <p:cNvSpPr txBox="1"/>
            <p:nvPr/>
          </p:nvSpPr>
          <p:spPr>
            <a:xfrm>
              <a:off x="5769287" y="4994945"/>
              <a:ext cx="1737468" cy="646331"/>
            </a:xfrm>
            <a:prstGeom prst="rect">
              <a:avLst/>
            </a:prstGeom>
            <a:grpFill/>
            <a:ln w="28575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ES_tradnl" b="1" dirty="0">
                  <a:latin typeface="Avenir Light" panose="020B0402020203020204" pitchFamily="34" charset="77"/>
                </a:rPr>
                <a:t>Mantener competitividad.</a:t>
              </a:r>
              <a:endParaRPr lang="es-MX" b="1" dirty="0">
                <a:latin typeface="Avenir Light" panose="020B0402020203020204" pitchFamily="34" charset="77"/>
              </a:endParaRPr>
            </a:p>
          </p:txBody>
        </p:sp>
        <p:pic>
          <p:nvPicPr>
            <p:cNvPr id="1028" name="Picture 4" descr="Chart 18">
              <a:extLst>
                <a:ext uri="{FF2B5EF4-FFF2-40B4-BE49-F238E27FC236}">
                  <a16:creationId xmlns:a16="http://schemas.microsoft.com/office/drawing/2014/main" id="{E316430D-D0F6-4510-8EC6-8194F330B1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6301" y="3596922"/>
              <a:ext cx="1323440" cy="1323440"/>
            </a:xfrm>
            <a:prstGeom prst="rect">
              <a:avLst/>
            </a:prstGeom>
            <a:grpFill/>
          </p:spPr>
        </p:pic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1E165FEC-29A9-49B1-9B91-05521ACCF611}"/>
              </a:ext>
            </a:extLst>
          </p:cNvPr>
          <p:cNvGrpSpPr/>
          <p:nvPr/>
        </p:nvGrpSpPr>
        <p:grpSpPr>
          <a:xfrm>
            <a:off x="7848337" y="4033093"/>
            <a:ext cx="1401944" cy="2591450"/>
            <a:chOff x="5934014" y="2107383"/>
            <a:chExt cx="1401944" cy="2591450"/>
          </a:xfrm>
          <a:noFill/>
        </p:grpSpPr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28AF9905-BCB8-4C13-96A4-639D0FEFB447}"/>
                </a:ext>
              </a:extLst>
            </p:cNvPr>
            <p:cNvSpPr txBox="1"/>
            <p:nvPr/>
          </p:nvSpPr>
          <p:spPr>
            <a:xfrm>
              <a:off x="5934014" y="3498504"/>
              <a:ext cx="1401944" cy="12003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_tradnl" b="1" dirty="0">
                  <a:latin typeface="Avenir Light" panose="020B0402020203020204" pitchFamily="34" charset="77"/>
                </a:rPr>
                <a:t>Facilitar la interacción de personas y procesos.</a:t>
              </a:r>
              <a:endParaRPr lang="es-MX" b="1" dirty="0">
                <a:latin typeface="Avenir Light" panose="020B0402020203020204" pitchFamily="34" charset="77"/>
              </a:endParaRPr>
            </a:p>
          </p:txBody>
        </p:sp>
        <p:pic>
          <p:nvPicPr>
            <p:cNvPr id="1030" name="Picture 6" descr="Idea 14">
              <a:extLst>
                <a:ext uri="{FF2B5EF4-FFF2-40B4-BE49-F238E27FC236}">
                  <a16:creationId xmlns:a16="http://schemas.microsoft.com/office/drawing/2014/main" id="{449FC150-EF6A-494D-9CF3-1ADC8446B6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3266" y="2107383"/>
              <a:ext cx="1323441" cy="1323441"/>
            </a:xfrm>
            <a:prstGeom prst="rect">
              <a:avLst/>
            </a:prstGeom>
            <a:grpFill/>
          </p:spPr>
        </p:pic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1A008710-D8B3-43B1-962D-4BA9DDB1619E}"/>
              </a:ext>
            </a:extLst>
          </p:cNvPr>
          <p:cNvGrpSpPr/>
          <p:nvPr/>
        </p:nvGrpSpPr>
        <p:grpSpPr>
          <a:xfrm>
            <a:off x="5640087" y="4033093"/>
            <a:ext cx="1458937" cy="2279889"/>
            <a:chOff x="9178386" y="2207257"/>
            <a:chExt cx="1458937" cy="2279889"/>
          </a:xfrm>
          <a:noFill/>
        </p:grpSpPr>
        <p:pic>
          <p:nvPicPr>
            <p:cNvPr id="1032" name="Picture 8" descr="Tablet 5">
              <a:extLst>
                <a:ext uri="{FF2B5EF4-FFF2-40B4-BE49-F238E27FC236}">
                  <a16:creationId xmlns:a16="http://schemas.microsoft.com/office/drawing/2014/main" id="{46467B5A-4DF1-4565-B5AE-A5F405C53A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9233" y="2207257"/>
              <a:ext cx="1217245" cy="1217245"/>
            </a:xfrm>
            <a:prstGeom prst="rect">
              <a:avLst/>
            </a:prstGeom>
            <a:grpFill/>
          </p:spPr>
        </p:pic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D0CC5CAA-66AD-48DC-8898-04EB79535A45}"/>
                </a:ext>
              </a:extLst>
            </p:cNvPr>
            <p:cNvSpPr txBox="1"/>
            <p:nvPr/>
          </p:nvSpPr>
          <p:spPr>
            <a:xfrm>
              <a:off x="9178386" y="3563816"/>
              <a:ext cx="1458937" cy="9233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_tradnl" b="1" dirty="0">
                  <a:latin typeface="Avenir Light" panose="020B0402020203020204" pitchFamily="34" charset="77"/>
                </a:rPr>
                <a:t>Estrategia digital y colaborativa.</a:t>
              </a:r>
              <a:endParaRPr lang="es-MX" b="1" dirty="0">
                <a:latin typeface="Avenir Light" panose="020B0402020203020204" pitchFamily="34" charset="77"/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CFDE0811-094D-41A8-A60D-A0E35219EF1A}"/>
              </a:ext>
            </a:extLst>
          </p:cNvPr>
          <p:cNvGrpSpPr/>
          <p:nvPr/>
        </p:nvGrpSpPr>
        <p:grpSpPr>
          <a:xfrm>
            <a:off x="1080553" y="4033093"/>
            <a:ext cx="1323440" cy="2028463"/>
            <a:chOff x="9295328" y="3618322"/>
            <a:chExt cx="1323440" cy="2028463"/>
          </a:xfrm>
          <a:noFill/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4B181690-5629-4B27-AE77-CB240F83C0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5328" y="3618322"/>
              <a:ext cx="1323440" cy="1323440"/>
            </a:xfrm>
            <a:prstGeom prst="rect">
              <a:avLst/>
            </a:prstGeom>
            <a:grpFill/>
          </p:spPr>
        </p:pic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D7B4C7DB-3917-47A9-ACFF-6FAFF972617E}"/>
                </a:ext>
              </a:extLst>
            </p:cNvPr>
            <p:cNvSpPr txBox="1"/>
            <p:nvPr/>
          </p:nvSpPr>
          <p:spPr>
            <a:xfrm>
              <a:off x="9295328" y="5000454"/>
              <a:ext cx="1319831" cy="6463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_tradnl" b="1" dirty="0">
                  <a:latin typeface="Avenir Light" panose="020B0402020203020204" pitchFamily="34" charset="77"/>
                </a:rPr>
                <a:t>Prevención de COVID.</a:t>
              </a:r>
              <a:endParaRPr lang="es-MX" b="1" dirty="0">
                <a:latin typeface="Avenir Light" panose="020B0402020203020204" pitchFamily="34" charset="77"/>
              </a:endParaRPr>
            </a:p>
          </p:txBody>
        </p:sp>
      </p:grpSp>
      <p:sp>
        <p:nvSpPr>
          <p:cNvPr id="14" name="Google Shape;105;p15">
            <a:extLst>
              <a:ext uri="{FF2B5EF4-FFF2-40B4-BE49-F238E27FC236}">
                <a16:creationId xmlns:a16="http://schemas.microsoft.com/office/drawing/2014/main" id="{03698D9B-E746-4BDE-A065-C32FA10A1DDD}"/>
              </a:ext>
            </a:extLst>
          </p:cNvPr>
          <p:cNvSpPr/>
          <p:nvPr/>
        </p:nvSpPr>
        <p:spPr>
          <a:xfrm>
            <a:off x="338678" y="3162637"/>
            <a:ext cx="11050299" cy="60628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4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5 verticales:</a:t>
            </a:r>
            <a:endParaRPr sz="3200" b="1" dirty="0">
              <a:solidFill>
                <a:schemeClr val="bg1"/>
              </a:solidFill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9FB25FEF-6A47-41B9-8B76-AF5652BD2173}"/>
              </a:ext>
            </a:extLst>
          </p:cNvPr>
          <p:cNvGrpSpPr/>
          <p:nvPr/>
        </p:nvGrpSpPr>
        <p:grpSpPr>
          <a:xfrm>
            <a:off x="9999592" y="4033093"/>
            <a:ext cx="1458938" cy="2322624"/>
            <a:chOff x="5910356" y="5089431"/>
            <a:chExt cx="1458938" cy="2322624"/>
          </a:xfrm>
          <a:noFill/>
        </p:grpSpPr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BBFED77C-E678-4DCB-A495-134D796949C8}"/>
                </a:ext>
              </a:extLst>
            </p:cNvPr>
            <p:cNvSpPr txBox="1"/>
            <p:nvPr/>
          </p:nvSpPr>
          <p:spPr>
            <a:xfrm>
              <a:off x="5910356" y="6488725"/>
              <a:ext cx="1458938" cy="9233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_tradnl" b="1" dirty="0">
                  <a:latin typeface="Avenir Light" panose="020B0402020203020204" pitchFamily="34" charset="77"/>
                </a:rPr>
                <a:t>Mantener motivación y compromiso.</a:t>
              </a:r>
              <a:endParaRPr lang="es-MX" b="1" dirty="0">
                <a:latin typeface="Avenir Light" panose="020B0402020203020204" pitchFamily="34" charset="77"/>
              </a:endParaRPr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A4998943-08CE-410E-8D72-D8BDB87C3D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9910" y="5089431"/>
              <a:ext cx="1319831" cy="1319831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5873544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103;p15">
            <a:extLst>
              <a:ext uri="{FF2B5EF4-FFF2-40B4-BE49-F238E27FC236}">
                <a16:creationId xmlns:a16="http://schemas.microsoft.com/office/drawing/2014/main" id="{EF34119B-3BED-4E33-8F6F-9395EB8C6636}"/>
              </a:ext>
            </a:extLst>
          </p:cNvPr>
          <p:cNvSpPr/>
          <p:nvPr/>
        </p:nvSpPr>
        <p:spPr>
          <a:xfrm>
            <a:off x="6899974" y="443984"/>
            <a:ext cx="4558556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6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 </a:t>
            </a:r>
            <a:r>
              <a:rPr lang="es-MX" sz="6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Forum</a:t>
            </a:r>
            <a:endParaRPr dirty="0"/>
          </a:p>
        </p:txBody>
      </p:sp>
      <p:cxnSp>
        <p:nvCxnSpPr>
          <p:cNvPr id="38" name="Google Shape;104;p15">
            <a:extLst>
              <a:ext uri="{FF2B5EF4-FFF2-40B4-BE49-F238E27FC236}">
                <a16:creationId xmlns:a16="http://schemas.microsoft.com/office/drawing/2014/main" id="{91AC1FCA-1F8C-4763-ACAA-C676715D5CBA}"/>
              </a:ext>
            </a:extLst>
          </p:cNvPr>
          <p:cNvCxnSpPr/>
          <p:nvPr/>
        </p:nvCxnSpPr>
        <p:spPr>
          <a:xfrm>
            <a:off x="7022522" y="1438288"/>
            <a:ext cx="5169478" cy="0"/>
          </a:xfrm>
          <a:prstGeom prst="straightConnector1">
            <a:avLst/>
          </a:prstGeom>
          <a:noFill/>
          <a:ln w="76200" cap="flat" cmpd="sng">
            <a:solidFill>
              <a:srgbClr val="3A383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" name="Google Shape;105;p15">
            <a:extLst>
              <a:ext uri="{FF2B5EF4-FFF2-40B4-BE49-F238E27FC236}">
                <a16:creationId xmlns:a16="http://schemas.microsoft.com/office/drawing/2014/main" id="{3694184F-4D71-45AC-9695-6C884F55CA3D}"/>
              </a:ext>
            </a:extLst>
          </p:cNvPr>
          <p:cNvSpPr/>
          <p:nvPr/>
        </p:nvSpPr>
        <p:spPr>
          <a:xfrm>
            <a:off x="10316399" y="1340830"/>
            <a:ext cx="188827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lang="es-MX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 Great</a:t>
            </a:r>
            <a:endParaRPr dirty="0"/>
          </a:p>
        </p:txBody>
      </p:sp>
      <p:sp>
        <p:nvSpPr>
          <p:cNvPr id="66" name="Título 1">
            <a:extLst>
              <a:ext uri="{FF2B5EF4-FFF2-40B4-BE49-F238E27FC236}">
                <a16:creationId xmlns:a16="http://schemas.microsoft.com/office/drawing/2014/main" id="{90B2EC51-52AA-47AA-9788-23CAD1E5A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64050"/>
            <a:ext cx="5524499" cy="4593900"/>
          </a:xfrm>
          <a:solidFill>
            <a:schemeClr val="accent4"/>
          </a:solidFill>
        </p:spPr>
        <p:txBody>
          <a:bodyPr anchor="b">
            <a:noAutofit/>
          </a:bodyPr>
          <a:lstStyle/>
          <a:p>
            <a:pPr algn="r"/>
            <a:r>
              <a:rPr lang="es-MX" sz="11500" b="1" dirty="0">
                <a:latin typeface="+mn-lt"/>
                <a:cs typeface="Arial" panose="020B0604020202020204" pitchFamily="34" charset="0"/>
              </a:rPr>
              <a:t>#3</a:t>
            </a:r>
            <a:br>
              <a:rPr lang="es-MX" sz="1200" b="1" dirty="0">
                <a:latin typeface="+mn-lt"/>
                <a:cs typeface="Arial" panose="020B0604020202020204" pitchFamily="34" charset="0"/>
              </a:rPr>
            </a:br>
            <a:r>
              <a:rPr lang="es-MX" sz="5400" b="1" dirty="0">
                <a:latin typeface="+mn-lt"/>
                <a:cs typeface="Arial" panose="020B0604020202020204" pitchFamily="34" charset="0"/>
              </a:rPr>
              <a:t>“Lo que necesito para ser Socio Estratégico”</a:t>
            </a:r>
            <a:br>
              <a:rPr lang="es-MX" sz="4000" dirty="0">
                <a:latin typeface="+mn-lt"/>
                <a:cs typeface="Arial" panose="020B0604020202020204" pitchFamily="34" charset="0"/>
              </a:rPr>
            </a:br>
            <a:r>
              <a:rPr lang="es-MX" sz="2800" dirty="0">
                <a:latin typeface="+mn-lt"/>
                <a:cs typeface="Arial" panose="020B0604020202020204" pitchFamily="34" charset="0"/>
              </a:rPr>
              <a:t>Establecer una estrategia digital de gestión de talento y los elementos previos para llevarla a cabo.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7F9D876-34FB-4880-ADB3-A04657341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499" y="1864049"/>
            <a:ext cx="6680174" cy="454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7473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103;p15">
            <a:extLst>
              <a:ext uri="{FF2B5EF4-FFF2-40B4-BE49-F238E27FC236}">
                <a16:creationId xmlns:a16="http://schemas.microsoft.com/office/drawing/2014/main" id="{EF34119B-3BED-4E33-8F6F-9395EB8C6636}"/>
              </a:ext>
            </a:extLst>
          </p:cNvPr>
          <p:cNvSpPr/>
          <p:nvPr/>
        </p:nvSpPr>
        <p:spPr>
          <a:xfrm>
            <a:off x="6899974" y="443984"/>
            <a:ext cx="4558556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6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 </a:t>
            </a:r>
            <a:r>
              <a:rPr lang="es-MX" sz="6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Forum</a:t>
            </a:r>
            <a:endParaRPr dirty="0"/>
          </a:p>
        </p:txBody>
      </p:sp>
      <p:cxnSp>
        <p:nvCxnSpPr>
          <p:cNvPr id="38" name="Google Shape;104;p15">
            <a:extLst>
              <a:ext uri="{FF2B5EF4-FFF2-40B4-BE49-F238E27FC236}">
                <a16:creationId xmlns:a16="http://schemas.microsoft.com/office/drawing/2014/main" id="{91AC1FCA-1F8C-4763-ACAA-C676715D5CBA}"/>
              </a:ext>
            </a:extLst>
          </p:cNvPr>
          <p:cNvCxnSpPr/>
          <p:nvPr/>
        </p:nvCxnSpPr>
        <p:spPr>
          <a:xfrm>
            <a:off x="7022522" y="1438288"/>
            <a:ext cx="5169478" cy="0"/>
          </a:xfrm>
          <a:prstGeom prst="straightConnector1">
            <a:avLst/>
          </a:prstGeom>
          <a:noFill/>
          <a:ln w="76200" cap="flat" cmpd="sng">
            <a:solidFill>
              <a:srgbClr val="3A383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" name="Google Shape;105;p15">
            <a:extLst>
              <a:ext uri="{FF2B5EF4-FFF2-40B4-BE49-F238E27FC236}">
                <a16:creationId xmlns:a16="http://schemas.microsoft.com/office/drawing/2014/main" id="{3694184F-4D71-45AC-9695-6C884F55CA3D}"/>
              </a:ext>
            </a:extLst>
          </p:cNvPr>
          <p:cNvSpPr/>
          <p:nvPr/>
        </p:nvSpPr>
        <p:spPr>
          <a:xfrm>
            <a:off x="10316399" y="1340830"/>
            <a:ext cx="188827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lang="es-MX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 Great</a:t>
            </a:r>
            <a:endParaRPr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62EEA94-03D1-45DD-8DE2-C13ECC4BC4A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4327" y="5140068"/>
            <a:ext cx="2080127" cy="142443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DEFB035-0D20-4EFF-BD23-B21A8E6480A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2096" y="3478774"/>
            <a:ext cx="2624589" cy="157475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88EAF49-2BD7-413F-BB8E-4A311E0B2C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368" b="8081"/>
          <a:stretch/>
        </p:blipFill>
        <p:spPr>
          <a:xfrm>
            <a:off x="5960495" y="1950698"/>
            <a:ext cx="2247790" cy="135935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601EB4F-0B84-40F2-B1C0-0DAC64C7A4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2840" y="3484926"/>
            <a:ext cx="3085230" cy="180980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CA8719A-4CF5-415D-830B-D4A243C21AC5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840" y="5419712"/>
            <a:ext cx="3085230" cy="1201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85BE543-169C-473D-B0FE-9027E2E31DD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1209"/>
          <a:stretch/>
        </p:blipFill>
        <p:spPr>
          <a:xfrm>
            <a:off x="8936538" y="1866248"/>
            <a:ext cx="2957834" cy="1387505"/>
          </a:xfrm>
          <a:prstGeom prst="rect">
            <a:avLst/>
          </a:prstGeom>
        </p:spPr>
      </p:pic>
      <p:sp>
        <p:nvSpPr>
          <p:cNvPr id="21" name="Título 1">
            <a:extLst>
              <a:ext uri="{FF2B5EF4-FFF2-40B4-BE49-F238E27FC236}">
                <a16:creationId xmlns:a16="http://schemas.microsoft.com/office/drawing/2014/main" id="{63FDAFE6-8B8D-4139-B18B-7058A8BEF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64050"/>
            <a:ext cx="5524499" cy="4593900"/>
          </a:xfrm>
          <a:solidFill>
            <a:schemeClr val="accent4"/>
          </a:solidFill>
        </p:spPr>
        <p:txBody>
          <a:bodyPr anchor="b">
            <a:noAutofit/>
          </a:bodyPr>
          <a:lstStyle/>
          <a:p>
            <a:pPr algn="r"/>
            <a:r>
              <a:rPr lang="es-MX" sz="11500" b="1" dirty="0">
                <a:latin typeface="+mn-lt"/>
                <a:cs typeface="Arial" panose="020B0604020202020204" pitchFamily="34" charset="0"/>
              </a:rPr>
              <a:t>#3</a:t>
            </a:r>
            <a:br>
              <a:rPr lang="es-MX" sz="1200" b="1" dirty="0">
                <a:latin typeface="+mn-lt"/>
                <a:cs typeface="Arial" panose="020B0604020202020204" pitchFamily="34" charset="0"/>
              </a:rPr>
            </a:br>
            <a:r>
              <a:rPr lang="es-MX" sz="5400" b="1" dirty="0">
                <a:latin typeface="+mn-lt"/>
                <a:cs typeface="Arial" panose="020B0604020202020204" pitchFamily="34" charset="0"/>
              </a:rPr>
              <a:t>“Lo que necesito para ser Socio Estratégico”</a:t>
            </a:r>
            <a:br>
              <a:rPr lang="es-MX" sz="4000" dirty="0">
                <a:latin typeface="+mn-lt"/>
                <a:cs typeface="Arial" panose="020B0604020202020204" pitchFamily="34" charset="0"/>
              </a:rPr>
            </a:br>
            <a:r>
              <a:rPr lang="es-MX" sz="2800" dirty="0">
                <a:latin typeface="+mn-lt"/>
                <a:cs typeface="Arial" panose="020B0604020202020204" pitchFamily="34" charset="0"/>
              </a:rPr>
              <a:t>Establecer una estrategia digital de gestión de talento y los elementos previos para llevarla a cabo.</a:t>
            </a:r>
          </a:p>
        </p:txBody>
      </p:sp>
    </p:spTree>
    <p:extLst>
      <p:ext uri="{BB962C8B-B14F-4D97-AF65-F5344CB8AC3E}">
        <p14:creationId xmlns:p14="http://schemas.microsoft.com/office/powerpoint/2010/main" val="32059190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01;p15" descr="That Light Bulb Moment - Virtual Jet Centre">
            <a:extLst>
              <a:ext uri="{FF2B5EF4-FFF2-40B4-BE49-F238E27FC236}">
                <a16:creationId xmlns:a16="http://schemas.microsoft.com/office/drawing/2014/main" id="{F12CA653-DF07-4C7E-BAE7-90E4895F87A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02;p15">
            <a:extLst>
              <a:ext uri="{FF2B5EF4-FFF2-40B4-BE49-F238E27FC236}">
                <a16:creationId xmlns:a16="http://schemas.microsoft.com/office/drawing/2014/main" id="{B084431B-1C52-4304-9BF2-525B744B3A3D}"/>
              </a:ext>
            </a:extLst>
          </p:cNvPr>
          <p:cNvSpPr/>
          <p:nvPr/>
        </p:nvSpPr>
        <p:spPr>
          <a:xfrm>
            <a:off x="7022522" y="1889701"/>
            <a:ext cx="5169478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reto está presente.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MX"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¿Te gustaría preguntar algo?</a:t>
            </a: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03;p15">
            <a:extLst>
              <a:ext uri="{FF2B5EF4-FFF2-40B4-BE49-F238E27FC236}">
                <a16:creationId xmlns:a16="http://schemas.microsoft.com/office/drawing/2014/main" id="{211C7235-AFE5-4305-A8B0-A41CF4F3AE27}"/>
              </a:ext>
            </a:extLst>
          </p:cNvPr>
          <p:cNvSpPr/>
          <p:nvPr/>
        </p:nvSpPr>
        <p:spPr>
          <a:xfrm>
            <a:off x="6899974" y="443984"/>
            <a:ext cx="4558556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6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 Forum</a:t>
            </a:r>
            <a:endParaRPr/>
          </a:p>
        </p:txBody>
      </p:sp>
      <p:cxnSp>
        <p:nvCxnSpPr>
          <p:cNvPr id="19" name="Google Shape;104;p15">
            <a:extLst>
              <a:ext uri="{FF2B5EF4-FFF2-40B4-BE49-F238E27FC236}">
                <a16:creationId xmlns:a16="http://schemas.microsoft.com/office/drawing/2014/main" id="{C6E973A3-F240-4FCB-B632-131C234D5626}"/>
              </a:ext>
            </a:extLst>
          </p:cNvPr>
          <p:cNvCxnSpPr/>
          <p:nvPr/>
        </p:nvCxnSpPr>
        <p:spPr>
          <a:xfrm>
            <a:off x="7022522" y="1438288"/>
            <a:ext cx="5169478" cy="0"/>
          </a:xfrm>
          <a:prstGeom prst="straightConnector1">
            <a:avLst/>
          </a:prstGeom>
          <a:noFill/>
          <a:ln w="76200" cap="flat" cmpd="sng">
            <a:solidFill>
              <a:srgbClr val="3A383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" name="Google Shape;105;p15">
            <a:extLst>
              <a:ext uri="{FF2B5EF4-FFF2-40B4-BE49-F238E27FC236}">
                <a16:creationId xmlns:a16="http://schemas.microsoft.com/office/drawing/2014/main" id="{ABEB595F-3043-4927-8E4F-1BE0C8692C04}"/>
              </a:ext>
            </a:extLst>
          </p:cNvPr>
          <p:cNvSpPr/>
          <p:nvPr/>
        </p:nvSpPr>
        <p:spPr>
          <a:xfrm>
            <a:off x="10316399" y="1340830"/>
            <a:ext cx="188827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Be Great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045034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8466902A-F309-42CB-8268-486CFF1EB2D5}"/>
              </a:ext>
            </a:extLst>
          </p:cNvPr>
          <p:cNvSpPr txBox="1">
            <a:spLocks/>
          </p:cNvSpPr>
          <p:nvPr/>
        </p:nvSpPr>
        <p:spPr>
          <a:xfrm>
            <a:off x="1062110" y="2032000"/>
            <a:ext cx="3932237" cy="1238250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s-MX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ACE2CB5B-6D90-4423-8FB1-D5EAE0C2F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14" y="1731817"/>
            <a:ext cx="8394783" cy="1494767"/>
          </a:xfrm>
          <a:solidFill>
            <a:schemeClr val="tx1"/>
          </a:solidFill>
        </p:spPr>
        <p:txBody>
          <a:bodyPr anchor="b">
            <a:normAutofit fontScale="90000"/>
          </a:bodyPr>
          <a:lstStyle/>
          <a:p>
            <a:pPr algn="r"/>
            <a:r>
              <a:rPr lang="es-MX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ESTUDIO DE SUELDOS, PRESTACIONES Y FIDELIZACIÓN 2020</a:t>
            </a:r>
            <a:endParaRPr lang="es-MX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2" name="Imagen 51">
            <a:extLst>
              <a:ext uri="{FF2B5EF4-FFF2-40B4-BE49-F238E27FC236}">
                <a16:creationId xmlns:a16="http://schemas.microsoft.com/office/drawing/2014/main" id="{894465C1-19D2-4623-A580-3E96B83DCC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945066" y="525713"/>
            <a:ext cx="1836664" cy="853166"/>
          </a:xfrm>
          <a:prstGeom prst="rect">
            <a:avLst/>
          </a:prstGeom>
        </p:spPr>
      </p:pic>
      <p:sp>
        <p:nvSpPr>
          <p:cNvPr id="54" name="Rectángulo 53">
            <a:extLst>
              <a:ext uri="{FF2B5EF4-FFF2-40B4-BE49-F238E27FC236}">
                <a16:creationId xmlns:a16="http://schemas.microsoft.com/office/drawing/2014/main" id="{C8D4E86B-E7E2-42CE-824C-2D4D20CDDC15}"/>
              </a:ext>
            </a:extLst>
          </p:cNvPr>
          <p:cNvSpPr/>
          <p:nvPr/>
        </p:nvSpPr>
        <p:spPr>
          <a:xfrm>
            <a:off x="1846998" y="4556021"/>
            <a:ext cx="84306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400" b="1" dirty="0">
                <a:latin typeface="Avenir Light" panose="020B0402020203020204" pitchFamily="34" charset="77"/>
              </a:rPr>
              <a:t>Octubre 2020</a:t>
            </a:r>
            <a:endParaRPr lang="es-MX" sz="2400" dirty="0">
              <a:latin typeface="Avenir Light" panose="020B0402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24335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6B87B5D-63FA-46E1-B95D-EF6847E84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5689" y="1469420"/>
            <a:ext cx="1990533" cy="1592426"/>
          </a:xfrm>
          <a:prstGeom prst="rect">
            <a:avLst/>
          </a:prstGeom>
        </p:spPr>
      </p:pic>
      <p:pic>
        <p:nvPicPr>
          <p:cNvPr id="7" name="Picture 8" descr="Coronavirus Iconos - Descarga gratuita, PNG y SVG">
            <a:extLst>
              <a:ext uri="{FF2B5EF4-FFF2-40B4-BE49-F238E27FC236}">
                <a16:creationId xmlns:a16="http://schemas.microsoft.com/office/drawing/2014/main" id="{E157C8D5-127C-4E69-B4B2-BCEB66B17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845" y="1469420"/>
            <a:ext cx="1592427" cy="159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Financial crisis icon - Transparent PNG &amp; SVG vector file">
            <a:extLst>
              <a:ext uri="{FF2B5EF4-FFF2-40B4-BE49-F238E27FC236}">
                <a16:creationId xmlns:a16="http://schemas.microsoft.com/office/drawing/2014/main" id="{A7D3BB5B-49C5-43F3-8E39-FFF655899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412" y="1469419"/>
            <a:ext cx="1592428" cy="159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669F5C45-7F2A-42D2-82DA-F0E0CAEE21E0}"/>
              </a:ext>
            </a:extLst>
          </p:cNvPr>
          <p:cNvSpPr/>
          <p:nvPr/>
        </p:nvSpPr>
        <p:spPr>
          <a:xfrm>
            <a:off x="1944711" y="3128977"/>
            <a:ext cx="22486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600" b="1" dirty="0">
                <a:latin typeface="Avenir Light" panose="020B0402020203020204" pitchFamily="34" charset="77"/>
              </a:rPr>
              <a:t>Virus SARS-</a:t>
            </a:r>
            <a:r>
              <a:rPr lang="es-ES_tradnl" sz="1600" b="1" dirty="0" err="1">
                <a:latin typeface="Avenir Light" panose="020B0402020203020204" pitchFamily="34" charset="77"/>
              </a:rPr>
              <a:t>CoV</a:t>
            </a:r>
            <a:r>
              <a:rPr lang="es-ES_tradnl" sz="1600" b="1" dirty="0">
                <a:latin typeface="Avenir Light" panose="020B0402020203020204" pitchFamily="34" charset="77"/>
              </a:rPr>
              <a:t> 2</a:t>
            </a:r>
            <a:endParaRPr lang="es-MX" sz="1600" dirty="0">
              <a:latin typeface="Avenir Light" panose="020B0402020203020204" pitchFamily="34" charset="77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D78DF7EE-9CAD-4AEC-B770-D84984992C27}"/>
              </a:ext>
            </a:extLst>
          </p:cNvPr>
          <p:cNvSpPr/>
          <p:nvPr/>
        </p:nvSpPr>
        <p:spPr>
          <a:xfrm>
            <a:off x="4916608" y="3128977"/>
            <a:ext cx="22486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600" b="1" dirty="0">
                <a:latin typeface="Avenir Light" panose="020B0402020203020204" pitchFamily="34" charset="77"/>
              </a:rPr>
              <a:t>Trasformación digital</a:t>
            </a:r>
            <a:endParaRPr lang="es-MX" sz="1600" dirty="0">
              <a:latin typeface="Avenir Light" panose="020B0402020203020204" pitchFamily="34" charset="77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1089F2CE-2B39-43FE-BE4E-87924D869BCF}"/>
              </a:ext>
            </a:extLst>
          </p:cNvPr>
          <p:cNvSpPr/>
          <p:nvPr/>
        </p:nvSpPr>
        <p:spPr>
          <a:xfrm>
            <a:off x="7931279" y="3128977"/>
            <a:ext cx="22486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600" b="1">
                <a:latin typeface="Avenir Light" panose="020B0402020203020204" pitchFamily="34" charset="77"/>
              </a:rPr>
              <a:t>Crisis económica</a:t>
            </a:r>
            <a:endParaRPr lang="es-MX" sz="1600" dirty="0">
              <a:latin typeface="Avenir Light" panose="020B0402020203020204" pitchFamily="34" charset="77"/>
            </a:endParaRPr>
          </a:p>
        </p:txBody>
      </p:sp>
      <p:sp>
        <p:nvSpPr>
          <p:cNvPr id="17" name="Triángulo isósceles 16">
            <a:extLst>
              <a:ext uri="{FF2B5EF4-FFF2-40B4-BE49-F238E27FC236}">
                <a16:creationId xmlns:a16="http://schemas.microsoft.com/office/drawing/2014/main" id="{9B2CD976-1D27-4905-A2CF-8EFBBA8E0F79}"/>
              </a:ext>
            </a:extLst>
          </p:cNvPr>
          <p:cNvSpPr/>
          <p:nvPr/>
        </p:nvSpPr>
        <p:spPr>
          <a:xfrm rot="10800000">
            <a:off x="5352681" y="4267562"/>
            <a:ext cx="1376549" cy="22512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9" name="Cruz 18">
            <a:extLst>
              <a:ext uri="{FF2B5EF4-FFF2-40B4-BE49-F238E27FC236}">
                <a16:creationId xmlns:a16="http://schemas.microsoft.com/office/drawing/2014/main" id="{F599B388-D6EC-4190-B134-B69F5EF3014D}"/>
              </a:ext>
            </a:extLst>
          </p:cNvPr>
          <p:cNvSpPr/>
          <p:nvPr/>
        </p:nvSpPr>
        <p:spPr>
          <a:xfrm>
            <a:off x="4248347" y="1980820"/>
            <a:ext cx="567807" cy="569626"/>
          </a:xfrm>
          <a:prstGeom prst="plus">
            <a:avLst>
              <a:gd name="adj" fmla="val 3600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Cruz 20">
            <a:extLst>
              <a:ext uri="{FF2B5EF4-FFF2-40B4-BE49-F238E27FC236}">
                <a16:creationId xmlns:a16="http://schemas.microsoft.com/office/drawing/2014/main" id="{059F94E9-42F5-48EC-B305-07055C842CDF}"/>
              </a:ext>
            </a:extLst>
          </p:cNvPr>
          <p:cNvSpPr/>
          <p:nvPr/>
        </p:nvSpPr>
        <p:spPr>
          <a:xfrm>
            <a:off x="7377408" y="1980820"/>
            <a:ext cx="567807" cy="569626"/>
          </a:xfrm>
          <a:prstGeom prst="plus">
            <a:avLst>
              <a:gd name="adj" fmla="val 3600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7A31D9CA-C925-4B6E-AA55-4DDD17ABC1A8}"/>
              </a:ext>
            </a:extLst>
          </p:cNvPr>
          <p:cNvSpPr/>
          <p:nvPr/>
        </p:nvSpPr>
        <p:spPr>
          <a:xfrm>
            <a:off x="5757052" y="4014772"/>
            <a:ext cx="567807" cy="1319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E06D0D49-C9F0-43EF-80E8-FB2058725434}"/>
              </a:ext>
            </a:extLst>
          </p:cNvPr>
          <p:cNvSpPr/>
          <p:nvPr/>
        </p:nvSpPr>
        <p:spPr>
          <a:xfrm>
            <a:off x="5757052" y="3820569"/>
            <a:ext cx="567807" cy="1319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CCCC6EAE-8F95-4E68-AEB6-D0743B7A649A}"/>
              </a:ext>
            </a:extLst>
          </p:cNvPr>
          <p:cNvSpPr/>
          <p:nvPr/>
        </p:nvSpPr>
        <p:spPr>
          <a:xfrm>
            <a:off x="5757052" y="3627930"/>
            <a:ext cx="567807" cy="1319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3539790C-A707-459D-83C9-83D953F095AB}"/>
              </a:ext>
            </a:extLst>
          </p:cNvPr>
          <p:cNvSpPr txBox="1"/>
          <p:nvPr/>
        </p:nvSpPr>
        <p:spPr>
          <a:xfrm>
            <a:off x="1846997" y="5288871"/>
            <a:ext cx="2444123" cy="1200329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/>
            <a:r>
              <a:rPr lang="es-ES_tradnl" b="1" dirty="0">
                <a:latin typeface="Avenir Light" panose="020B0402020203020204" pitchFamily="34" charset="77"/>
              </a:rPr>
              <a:t>C</a:t>
            </a:r>
            <a:r>
              <a:rPr lang="es-ES_tradnl" sz="1800" b="1" dirty="0">
                <a:latin typeface="Avenir Light" panose="020B0402020203020204" pitchFamily="34" charset="77"/>
              </a:rPr>
              <a:t>ambios en la interacción entre personas, procesos, industrias y mercados.</a:t>
            </a:r>
            <a:endParaRPr lang="es-MX" sz="1800" b="1" dirty="0">
              <a:latin typeface="Avenir Light" panose="020B0402020203020204" pitchFamily="34" charset="77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5CDC1A04-36B8-457A-BC76-F93B693487DD}"/>
              </a:ext>
            </a:extLst>
          </p:cNvPr>
          <p:cNvSpPr txBox="1"/>
          <p:nvPr/>
        </p:nvSpPr>
        <p:spPr>
          <a:xfrm>
            <a:off x="4818894" y="5288871"/>
            <a:ext cx="2444123" cy="120032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s-ES_tradnl" b="1" dirty="0">
                <a:solidFill>
                  <a:schemeClr val="accent4"/>
                </a:solidFill>
                <a:latin typeface="Avenir Light" panose="020B0402020203020204" pitchFamily="34" charset="77"/>
              </a:rPr>
              <a:t>Mayor necesidad de las organizaciones para mantenerse competitivas.</a:t>
            </a:r>
            <a:endParaRPr lang="es-MX" sz="1800" b="1" dirty="0">
              <a:solidFill>
                <a:schemeClr val="accent4"/>
              </a:solidFill>
              <a:latin typeface="Avenir Light" panose="020B0402020203020204" pitchFamily="34" charset="77"/>
            </a:endParaRP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6302F982-A4EB-4D0C-89B3-58FB190E5F8D}"/>
              </a:ext>
            </a:extLst>
          </p:cNvPr>
          <p:cNvSpPr/>
          <p:nvPr/>
        </p:nvSpPr>
        <p:spPr>
          <a:xfrm>
            <a:off x="1846998" y="4556021"/>
            <a:ext cx="84306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600" b="1" dirty="0">
                <a:latin typeface="Avenir Light" panose="020B0402020203020204" pitchFamily="34" charset="77"/>
              </a:rPr>
              <a:t>Las organizaciones y sus colaboradores viven un momento volátil, incierto, complejo y ambiguo, caracterizado por:</a:t>
            </a:r>
            <a:endParaRPr lang="es-MX" sz="1600" dirty="0">
              <a:latin typeface="Avenir Light" panose="020B0402020203020204" pitchFamily="34" charset="77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ECE2E6C2-202C-407E-BB4C-A72650FAF703}"/>
              </a:ext>
            </a:extLst>
          </p:cNvPr>
          <p:cNvSpPr txBox="1"/>
          <p:nvPr/>
        </p:nvSpPr>
        <p:spPr>
          <a:xfrm>
            <a:off x="7833565" y="5288870"/>
            <a:ext cx="2444123" cy="1200329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/>
            <a:r>
              <a:rPr lang="es-ES_tradnl" sz="1800" b="1" dirty="0">
                <a:latin typeface="Avenir Light" panose="020B0402020203020204" pitchFamily="34" charset="77"/>
              </a:rPr>
              <a:t>Ma</a:t>
            </a:r>
            <a:r>
              <a:rPr lang="es-ES_tradnl" b="1" dirty="0">
                <a:latin typeface="Avenir Light" panose="020B0402020203020204" pitchFamily="34" charset="77"/>
              </a:rPr>
              <a:t>yor necesidad de mantener la motivación y compromiso de los colaboradores</a:t>
            </a:r>
            <a:r>
              <a:rPr lang="es-ES_tradnl" sz="1800" b="1" dirty="0">
                <a:latin typeface="Avenir Light" panose="020B0402020203020204" pitchFamily="34" charset="77"/>
              </a:rPr>
              <a:t>.</a:t>
            </a:r>
            <a:endParaRPr lang="es-MX" sz="1800" b="1" dirty="0">
              <a:latin typeface="Avenir Light" panose="020B0402020203020204" pitchFamily="34" charset="77"/>
            </a:endParaRPr>
          </a:p>
        </p:txBody>
      </p:sp>
      <p:pic>
        <p:nvPicPr>
          <p:cNvPr id="37" name="Imagen 36">
            <a:extLst>
              <a:ext uri="{FF2B5EF4-FFF2-40B4-BE49-F238E27FC236}">
                <a16:creationId xmlns:a16="http://schemas.microsoft.com/office/drawing/2014/main" id="{0E5EC813-5976-46CD-87DD-2C35386B9963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9945066" y="525713"/>
            <a:ext cx="1836664" cy="85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8230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0D141933-6104-4B0D-A161-A732011A22C8}"/>
              </a:ext>
            </a:extLst>
          </p:cNvPr>
          <p:cNvSpPr/>
          <p:nvPr/>
        </p:nvSpPr>
        <p:spPr>
          <a:xfrm>
            <a:off x="8519559" y="3384596"/>
            <a:ext cx="3217433" cy="34470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E041BCD-42CC-4FEE-9760-C87322748161}"/>
              </a:ext>
            </a:extLst>
          </p:cNvPr>
          <p:cNvSpPr/>
          <p:nvPr/>
        </p:nvSpPr>
        <p:spPr>
          <a:xfrm>
            <a:off x="681999" y="3447685"/>
            <a:ext cx="3024997" cy="34415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D8E4C61-EC52-49C2-B3CB-8DC3E370AB32}"/>
              </a:ext>
            </a:extLst>
          </p:cNvPr>
          <p:cNvSpPr txBox="1"/>
          <p:nvPr/>
        </p:nvSpPr>
        <p:spPr>
          <a:xfrm>
            <a:off x="8517367" y="3442156"/>
            <a:ext cx="321743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3. Benchmarking de: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Sueldos y prestaciones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Acciones para fidelizar talento.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Competitividad de tu empresa en la región y en la industria.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Acciones para el desarrollo de líderes y cultura (desde 2019).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Acciones ante la NOM 035 (desde 2019).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MX" sz="12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prevención COVID (nuevo).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MX" sz="12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transformación digital (nuevo).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MX" sz="12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ante la crisis económica (nuevo).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9F25F8F-9D13-47C4-A72A-3B3D8D80AEC6}"/>
              </a:ext>
            </a:extLst>
          </p:cNvPr>
          <p:cNvSpPr/>
          <p:nvPr/>
        </p:nvSpPr>
        <p:spPr>
          <a:xfrm>
            <a:off x="681999" y="3447686"/>
            <a:ext cx="302499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400" b="1" dirty="0">
                <a:latin typeface="Arial" panose="020B0604020202020204" pitchFamily="34" charset="0"/>
                <a:cs typeface="Arial" panose="020B0604020202020204" pitchFamily="34" charset="0"/>
              </a:rPr>
              <a:t>1. Podrás diseñar 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estrategias para atraer y fidelizar talento al contar con información confiable de mejores prácticas sobre: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Sueldos.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Prestaciones.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Reconocimientos.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Desarrollo.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Fidelización.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19796E56-0562-4147-8486-571FAE5BBD1E}"/>
              </a:ext>
            </a:extLst>
          </p:cNvPr>
          <p:cNvSpPr/>
          <p:nvPr/>
        </p:nvSpPr>
        <p:spPr>
          <a:xfrm>
            <a:off x="4599683" y="3447686"/>
            <a:ext cx="302499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2. Podrás realizar análisis específicos por categorías como: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Región.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Tipo de industria.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Tamaño de la empresa.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# de empleados.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Ventas anuales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Tipo y nivel de puesto.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Área.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Antigüedad.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MX" sz="1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Comparación con años anteriores (nuevo).</a:t>
            </a:r>
          </a:p>
        </p:txBody>
      </p:sp>
      <p:pic>
        <p:nvPicPr>
          <p:cNvPr id="15" name="Gráfico 14" descr="Cabeza con engranajes">
            <a:extLst>
              <a:ext uri="{FF2B5EF4-FFF2-40B4-BE49-F238E27FC236}">
                <a16:creationId xmlns:a16="http://schemas.microsoft.com/office/drawing/2014/main" id="{0E84AA5B-B327-493D-9907-3223816C41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4999" y="2527756"/>
            <a:ext cx="914400" cy="914400"/>
          </a:xfrm>
          <a:prstGeom prst="rect">
            <a:avLst/>
          </a:prstGeom>
        </p:spPr>
      </p:pic>
      <p:pic>
        <p:nvPicPr>
          <p:cNvPr id="17" name="Gráfico 16" descr="Dinero">
            <a:extLst>
              <a:ext uri="{FF2B5EF4-FFF2-40B4-BE49-F238E27FC236}">
                <a16:creationId xmlns:a16="http://schemas.microsoft.com/office/drawing/2014/main" id="{9CDC4380-731F-4194-88F9-839CE1022E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32683" y="2522226"/>
            <a:ext cx="914400" cy="914400"/>
          </a:xfrm>
          <a:prstGeom prst="rect">
            <a:avLst/>
          </a:prstGeom>
        </p:spPr>
      </p:pic>
      <p:pic>
        <p:nvPicPr>
          <p:cNvPr id="19" name="Gráfico 18" descr="Bombilla">
            <a:extLst>
              <a:ext uri="{FF2B5EF4-FFF2-40B4-BE49-F238E27FC236}">
                <a16:creationId xmlns:a16="http://schemas.microsoft.com/office/drawing/2014/main" id="{9D60C8C1-C1E5-46A3-8041-620CFA0913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97315" y="2527756"/>
            <a:ext cx="914400" cy="914400"/>
          </a:xfrm>
          <a:prstGeom prst="rect">
            <a:avLst/>
          </a:prstGeom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id="{8B709A9A-6791-4430-9430-189FE5ED96B1}"/>
              </a:ext>
            </a:extLst>
          </p:cNvPr>
          <p:cNvSpPr/>
          <p:nvPr/>
        </p:nvSpPr>
        <p:spPr>
          <a:xfrm>
            <a:off x="457200" y="1541336"/>
            <a:ext cx="11277600" cy="92333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MX" dirty="0">
                <a:latin typeface="Avenir Light" panose="020B0402020203020204" pitchFamily="34" charset="77"/>
              </a:rPr>
              <a:t>Ante esta realidad la gestión de los recursos es clave, contar con una estrategia de sueldos, prestaciones y fidelización de talento sensible a esta </a:t>
            </a:r>
            <a:r>
              <a:rPr lang="es-MX" b="1" dirty="0">
                <a:latin typeface="Avenir Light" panose="020B0402020203020204" pitchFamily="34" charset="77"/>
              </a:rPr>
              <a:t>nueva normalidad </a:t>
            </a:r>
            <a:r>
              <a:rPr lang="es-MX" dirty="0">
                <a:latin typeface="Avenir Light" panose="020B0402020203020204" pitchFamily="34" charset="77"/>
              </a:rPr>
              <a:t>brindará a tu organización y a tus colaboradores la estabilidad y certidumbre que necesitan.</a:t>
            </a:r>
            <a:endParaRPr lang="es-MX" dirty="0"/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3CF39B28-C869-415D-A9D6-769067DC1A44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9945066" y="525713"/>
            <a:ext cx="1836664" cy="85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8552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2EE558-29CE-491C-98E8-B7565A4FD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7050" y="365125"/>
            <a:ext cx="8286750" cy="1325563"/>
          </a:xfrm>
        </p:spPr>
        <p:txBody>
          <a:bodyPr>
            <a:normAutofit/>
          </a:bodyPr>
          <a:lstStyle/>
          <a:p>
            <a:pPr algn="r"/>
            <a:r>
              <a:rPr lang="es-MX" sz="3600" b="1" dirty="0">
                <a:latin typeface="+mn-lt"/>
              </a:rPr>
              <a:t>El informe y </a:t>
            </a:r>
            <a:r>
              <a:rPr lang="es-MX" sz="3600" b="1" dirty="0" err="1">
                <a:latin typeface="+mn-lt"/>
              </a:rPr>
              <a:t>dashboard</a:t>
            </a:r>
            <a:r>
              <a:rPr lang="es-MX" sz="3600" b="1" dirty="0">
                <a:latin typeface="+mn-lt"/>
              </a:rPr>
              <a:t> dinámico incluye</a:t>
            </a:r>
          </a:p>
        </p:txBody>
      </p:sp>
      <p:pic>
        <p:nvPicPr>
          <p:cNvPr id="62" name="Imagen 61">
            <a:extLst>
              <a:ext uri="{FF2B5EF4-FFF2-40B4-BE49-F238E27FC236}">
                <a16:creationId xmlns:a16="http://schemas.microsoft.com/office/drawing/2014/main" id="{60FF7317-4076-4BE9-8AD4-B229A1B7E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9936" y="1690688"/>
            <a:ext cx="3692130" cy="2025910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id="{74B84059-82DB-4746-9262-D3D5DD881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690688"/>
            <a:ext cx="3737186" cy="4802187"/>
          </a:xfrm>
          <a:prstGeom prst="rect">
            <a:avLst/>
          </a:prstGeom>
        </p:spPr>
      </p:pic>
      <p:sp>
        <p:nvSpPr>
          <p:cNvPr id="66" name="CuadroTexto 65">
            <a:extLst>
              <a:ext uri="{FF2B5EF4-FFF2-40B4-BE49-F238E27FC236}">
                <a16:creationId xmlns:a16="http://schemas.microsoft.com/office/drawing/2014/main" id="{0935AA78-135E-40ED-8DA4-BA9C87B5B767}"/>
              </a:ext>
            </a:extLst>
          </p:cNvPr>
          <p:cNvSpPr txBox="1"/>
          <p:nvPr/>
        </p:nvSpPr>
        <p:spPr>
          <a:xfrm>
            <a:off x="8271272" y="2058352"/>
            <a:ext cx="3692128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4400" b="1" dirty="0">
                <a:latin typeface="Arial" panose="020B0604020202020204" pitchFamily="34" charset="0"/>
                <a:cs typeface="Arial" panose="020B0604020202020204" pitchFamily="34" charset="0"/>
              </a:rPr>
              <a:t>¿Qué otro análisis te gustaría agregar?</a:t>
            </a:r>
            <a:endParaRPr lang="es-MX" sz="4400" dirty="0"/>
          </a:p>
        </p:txBody>
      </p:sp>
      <p:cxnSp>
        <p:nvCxnSpPr>
          <p:cNvPr id="68" name="Conector recto 67">
            <a:extLst>
              <a:ext uri="{FF2B5EF4-FFF2-40B4-BE49-F238E27FC236}">
                <a16:creationId xmlns:a16="http://schemas.microsoft.com/office/drawing/2014/main" id="{953B6652-6335-4E6E-9865-B763FFEF959B}"/>
              </a:ext>
            </a:extLst>
          </p:cNvPr>
          <p:cNvCxnSpPr/>
          <p:nvPr/>
        </p:nvCxnSpPr>
        <p:spPr>
          <a:xfrm>
            <a:off x="4114800" y="2058352"/>
            <a:ext cx="0" cy="443452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Conector recto 68">
            <a:extLst>
              <a:ext uri="{FF2B5EF4-FFF2-40B4-BE49-F238E27FC236}">
                <a16:creationId xmlns:a16="http://schemas.microsoft.com/office/drawing/2014/main" id="{64F7700A-8A24-4D23-96B7-40A0E65C30AE}"/>
              </a:ext>
            </a:extLst>
          </p:cNvPr>
          <p:cNvCxnSpPr/>
          <p:nvPr/>
        </p:nvCxnSpPr>
        <p:spPr>
          <a:xfrm>
            <a:off x="8252222" y="2058352"/>
            <a:ext cx="0" cy="443452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4564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10;p16" descr="Best Smart Bulds for Apple HomeKit">
            <a:extLst>
              <a:ext uri="{FF2B5EF4-FFF2-40B4-BE49-F238E27FC236}">
                <a16:creationId xmlns:a16="http://schemas.microsoft.com/office/drawing/2014/main" id="{D48E6F7C-5C29-4709-A315-7F91D31FA1C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39188" r="4216"/>
          <a:stretch/>
        </p:blipFill>
        <p:spPr>
          <a:xfrm flipH="1">
            <a:off x="-2" y="-3210"/>
            <a:ext cx="6858002" cy="686121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15;p16">
            <a:extLst>
              <a:ext uri="{FF2B5EF4-FFF2-40B4-BE49-F238E27FC236}">
                <a16:creationId xmlns:a16="http://schemas.microsoft.com/office/drawing/2014/main" id="{2397EC60-25A5-4CA6-BA5C-724667A2EF07}"/>
              </a:ext>
            </a:extLst>
          </p:cNvPr>
          <p:cNvSpPr/>
          <p:nvPr/>
        </p:nvSpPr>
        <p:spPr>
          <a:xfrm>
            <a:off x="6899974" y="443984"/>
            <a:ext cx="4558556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6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 Forum</a:t>
            </a:r>
            <a:endParaRPr/>
          </a:p>
        </p:txBody>
      </p:sp>
      <p:cxnSp>
        <p:nvCxnSpPr>
          <p:cNvPr id="19" name="Google Shape;116;p16">
            <a:extLst>
              <a:ext uri="{FF2B5EF4-FFF2-40B4-BE49-F238E27FC236}">
                <a16:creationId xmlns:a16="http://schemas.microsoft.com/office/drawing/2014/main" id="{F0349324-A5C0-4028-9E33-D41645951511}"/>
              </a:ext>
            </a:extLst>
          </p:cNvPr>
          <p:cNvCxnSpPr/>
          <p:nvPr/>
        </p:nvCxnSpPr>
        <p:spPr>
          <a:xfrm>
            <a:off x="7022522" y="1438288"/>
            <a:ext cx="5169478" cy="0"/>
          </a:xfrm>
          <a:prstGeom prst="straightConnector1">
            <a:avLst/>
          </a:prstGeom>
          <a:noFill/>
          <a:ln w="76200" cap="flat" cmpd="sng">
            <a:solidFill>
              <a:srgbClr val="3A383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" name="Google Shape;117;p16">
            <a:extLst>
              <a:ext uri="{FF2B5EF4-FFF2-40B4-BE49-F238E27FC236}">
                <a16:creationId xmlns:a16="http://schemas.microsoft.com/office/drawing/2014/main" id="{94AA7DE6-239D-481F-8CAE-617C9BF8FE48}"/>
              </a:ext>
            </a:extLst>
          </p:cNvPr>
          <p:cNvSpPr/>
          <p:nvPr/>
        </p:nvSpPr>
        <p:spPr>
          <a:xfrm>
            <a:off x="10316399" y="1340830"/>
            <a:ext cx="188827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Be Great</a:t>
            </a:r>
            <a:endParaRPr/>
          </a:p>
        </p:txBody>
      </p:sp>
      <p:sp>
        <p:nvSpPr>
          <p:cNvPr id="6" name="Google Shape;114;p16">
            <a:extLst>
              <a:ext uri="{FF2B5EF4-FFF2-40B4-BE49-F238E27FC236}">
                <a16:creationId xmlns:a16="http://schemas.microsoft.com/office/drawing/2014/main" id="{6B998A73-9367-466A-A8B9-2A12BC09FAD0}"/>
              </a:ext>
            </a:extLst>
          </p:cNvPr>
          <p:cNvSpPr/>
          <p:nvPr/>
        </p:nvSpPr>
        <p:spPr>
          <a:xfrm>
            <a:off x="7022522" y="1885809"/>
            <a:ext cx="5182151" cy="1315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"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</a:pPr>
            <a:r>
              <a:rPr lang="es-MX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Objetivo. </a:t>
            </a:r>
            <a:r>
              <a:rPr lang="es-MX" sz="2000" dirty="0"/>
              <a:t>Conocer un modelo de planeación estratégica apalancado con las tendencias de la nueva normalidad  a fin de posicionar al área de RRHH como socio estratégico.</a:t>
            </a:r>
            <a:endParaRPr sz="2000" dirty="0"/>
          </a:p>
        </p:txBody>
      </p:sp>
      <p:sp>
        <p:nvSpPr>
          <p:cNvPr id="9" name="Google Shape;114;p16">
            <a:extLst>
              <a:ext uri="{FF2B5EF4-FFF2-40B4-BE49-F238E27FC236}">
                <a16:creationId xmlns:a16="http://schemas.microsoft.com/office/drawing/2014/main" id="{CD61C5D3-0D1D-4827-80CB-D3BFE358DF33}"/>
              </a:ext>
            </a:extLst>
          </p:cNvPr>
          <p:cNvSpPr/>
          <p:nvPr/>
        </p:nvSpPr>
        <p:spPr>
          <a:xfrm>
            <a:off x="7022522" y="3656588"/>
            <a:ext cx="5182151" cy="447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"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</a:pPr>
            <a:r>
              <a:rPr lang="es-MX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Agenda:</a:t>
            </a:r>
            <a:endParaRPr lang="es-MX"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699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+mj-lt"/>
              <a:buAutoNum type="arabicPeriod"/>
            </a:pPr>
            <a:r>
              <a:rPr lang="es-MX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Nueva normalidad </a:t>
            </a:r>
          </a:p>
          <a:p>
            <a:pPr marL="469900" indent="-457200">
              <a:buClr>
                <a:schemeClr val="dk1"/>
              </a:buClr>
              <a:buSzPts val="2200"/>
              <a:buFont typeface="+mj-lt"/>
              <a:buAutoNum type="arabicPeriod"/>
            </a:pPr>
            <a:r>
              <a:rPr lang="es-MX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rol del socio estratégico</a:t>
            </a:r>
          </a:p>
          <a:p>
            <a:pPr marL="4699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+mj-lt"/>
              <a:buAutoNum type="arabicPeriod"/>
            </a:pPr>
            <a:r>
              <a:rPr lang="es-MX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Verticales estratégicas</a:t>
            </a:r>
          </a:p>
          <a:p>
            <a:pPr marL="4699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+mj-lt"/>
              <a:buAutoNum type="arabicPeriod"/>
            </a:pPr>
            <a:r>
              <a:rPr lang="es-MX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Estudio de sueldos y compensaciones 2020</a:t>
            </a:r>
          </a:p>
          <a:p>
            <a:pPr marL="927100" lvl="1" indent="-457200">
              <a:buClr>
                <a:schemeClr val="dk1"/>
              </a:buClr>
              <a:buSzPts val="2200"/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Identificar nuevas necesidades</a:t>
            </a:r>
          </a:p>
          <a:p>
            <a:pPr marL="927100" lvl="1" indent="-457200">
              <a:buClr>
                <a:schemeClr val="dk1"/>
              </a:buClr>
              <a:buSzPts val="2200"/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Siguientes pasos</a:t>
            </a:r>
          </a:p>
        </p:txBody>
      </p:sp>
    </p:spTree>
    <p:extLst>
      <p:ext uri="{BB962C8B-B14F-4D97-AF65-F5344CB8AC3E}">
        <p14:creationId xmlns:p14="http://schemas.microsoft.com/office/powerpoint/2010/main" val="26642551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E66239C0-4654-4785-A312-AD4887EE0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7050" y="365125"/>
            <a:ext cx="8286750" cy="1325563"/>
          </a:xfrm>
        </p:spPr>
        <p:txBody>
          <a:bodyPr>
            <a:normAutofit/>
          </a:bodyPr>
          <a:lstStyle/>
          <a:p>
            <a:pPr algn="r"/>
            <a:r>
              <a:rPr lang="es-MX" sz="3600" b="1" dirty="0">
                <a:latin typeface="+mn-lt"/>
              </a:rPr>
              <a:t>Siguientes pasos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421A413-6959-4917-99C2-53CDFA3FD445}"/>
              </a:ext>
            </a:extLst>
          </p:cNvPr>
          <p:cNvSpPr txBox="1"/>
          <p:nvPr/>
        </p:nvSpPr>
        <p:spPr>
          <a:xfrm>
            <a:off x="676721" y="2636788"/>
            <a:ext cx="1083855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s-MX" sz="3200" dirty="0">
                <a:cs typeface="Arial" panose="020B0604020202020204" pitchFamily="34" charset="0"/>
              </a:rPr>
              <a:t>Implementar los análisis adicionales que pudieran existir.</a:t>
            </a:r>
          </a:p>
          <a:p>
            <a:pPr marL="742950" indent="-742950">
              <a:buFont typeface="+mj-lt"/>
              <a:buAutoNum type="arabicPeriod"/>
            </a:pPr>
            <a:r>
              <a:rPr lang="es-MX" sz="3200" dirty="0">
                <a:cs typeface="Arial" panose="020B0604020202020204" pitchFamily="34" charset="0"/>
              </a:rPr>
              <a:t>Establecer la fecha de aplicación del estudio.</a:t>
            </a:r>
          </a:p>
          <a:p>
            <a:pPr marL="742950" indent="-742950">
              <a:buFont typeface="+mj-lt"/>
              <a:buAutoNum type="arabicPeriod"/>
            </a:pPr>
            <a:r>
              <a:rPr lang="es-MX" sz="3200" dirty="0">
                <a:cs typeface="Arial" panose="020B0604020202020204" pitchFamily="34" charset="0"/>
              </a:rPr>
              <a:t>Aplicación del estudio.</a:t>
            </a:r>
          </a:p>
          <a:p>
            <a:pPr marL="742950" indent="-742950">
              <a:buFont typeface="+mj-lt"/>
              <a:buAutoNum type="arabicPeriod"/>
            </a:pPr>
            <a:r>
              <a:rPr lang="es-MX" sz="3200" dirty="0">
                <a:cs typeface="Arial" panose="020B0604020202020204" pitchFamily="34" charset="0"/>
              </a:rPr>
              <a:t>Análisis estadísticos e integración del informe y </a:t>
            </a:r>
            <a:r>
              <a:rPr lang="es-MX" sz="3200" dirty="0" err="1">
                <a:cs typeface="Arial" panose="020B0604020202020204" pitchFamily="34" charset="0"/>
              </a:rPr>
              <a:t>dashboard</a:t>
            </a:r>
            <a:r>
              <a:rPr lang="es-MX" sz="3200" dirty="0">
                <a:cs typeface="Arial" panose="020B0604020202020204" pitchFamily="34" charset="0"/>
              </a:rPr>
              <a:t>.</a:t>
            </a:r>
          </a:p>
          <a:p>
            <a:pPr marL="742950" indent="-742950">
              <a:buFont typeface="+mj-lt"/>
              <a:buAutoNum type="arabicPeriod"/>
            </a:pPr>
            <a:r>
              <a:rPr lang="es-MX" sz="3200" dirty="0">
                <a:cs typeface="Arial" panose="020B0604020202020204" pitchFamily="34" charset="0"/>
              </a:rPr>
              <a:t>Entrega del informe y </a:t>
            </a:r>
            <a:r>
              <a:rPr lang="es-MX" sz="3200" dirty="0" err="1">
                <a:cs typeface="Arial" panose="020B0604020202020204" pitchFamily="34" charset="0"/>
              </a:rPr>
              <a:t>dashboard</a:t>
            </a:r>
            <a:r>
              <a:rPr lang="es-MX" sz="3200" dirty="0"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97489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0DA19E1E-6FAD-4DCB-9D34-2BA1E38D2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808" y="2790306"/>
            <a:ext cx="11266384" cy="318238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E0AE9C7-9EFC-4165-8BD4-24F61519FA6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945066" y="525713"/>
            <a:ext cx="1836664" cy="853166"/>
          </a:xfrm>
          <a:prstGeom prst="rect">
            <a:avLst/>
          </a:prstGeom>
        </p:spPr>
      </p:pic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BBC3868B-B142-46D7-B042-35A9CEE5F032}"/>
              </a:ext>
            </a:extLst>
          </p:cNvPr>
          <p:cNvSpPr txBox="1">
            <a:spLocks/>
          </p:cNvSpPr>
          <p:nvPr/>
        </p:nvSpPr>
        <p:spPr>
          <a:xfrm>
            <a:off x="0" y="1787377"/>
            <a:ext cx="6909328" cy="480131"/>
          </a:xfrm>
          <a:prstGeom prst="rect">
            <a:avLst/>
          </a:prstGeom>
          <a:gradFill flip="none" rotWithShape="1">
            <a:gsLst>
              <a:gs pos="0">
                <a:srgbClr val="FF7C08">
                  <a:shade val="30000"/>
                  <a:satMod val="115000"/>
                </a:srgbClr>
              </a:gs>
              <a:gs pos="50000">
                <a:srgbClr val="FF7C08">
                  <a:shade val="67500"/>
                  <a:satMod val="115000"/>
                </a:srgbClr>
              </a:gs>
              <a:gs pos="100000">
                <a:srgbClr val="FF7C08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i="1" dirty="0">
                <a:solidFill>
                  <a:schemeClr val="bg1"/>
                </a:solidFill>
                <a:latin typeface="Calibri" charset="0"/>
                <a:cs typeface="Calibri" charset="0"/>
              </a:rPr>
              <a:t>Algunos de nuestros clientes</a:t>
            </a:r>
            <a:endParaRPr lang="es-ES_tradnl" i="1" dirty="0">
              <a:solidFill>
                <a:schemeClr val="bg1"/>
              </a:solidFill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9755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93;p21" descr="Mini sombrero graduado con bombilla en las manos en fondo claro ...">
            <a:extLst>
              <a:ext uri="{FF2B5EF4-FFF2-40B4-BE49-F238E27FC236}">
                <a16:creationId xmlns:a16="http://schemas.microsoft.com/office/drawing/2014/main" id="{D01F34C7-61C0-490C-9689-CDF100408D0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33418"/>
          <a:stretch/>
        </p:blipFill>
        <p:spPr>
          <a:xfrm>
            <a:off x="0" y="-3210"/>
            <a:ext cx="6858000" cy="68612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94;p21">
            <a:extLst>
              <a:ext uri="{FF2B5EF4-FFF2-40B4-BE49-F238E27FC236}">
                <a16:creationId xmlns:a16="http://schemas.microsoft.com/office/drawing/2014/main" id="{16BD0159-BBA6-47AE-B0C6-3466045E9135}"/>
              </a:ext>
            </a:extLst>
          </p:cNvPr>
          <p:cNvSpPr/>
          <p:nvPr/>
        </p:nvSpPr>
        <p:spPr>
          <a:xfrm>
            <a:off x="7039932" y="3229773"/>
            <a:ext cx="501015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Contáctanos: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etorres@begreat.com.mx</a:t>
            </a:r>
            <a:endParaRPr lang="es-MX" sz="2400" u="sng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mayte@begreat.com.mx</a:t>
            </a:r>
            <a:endParaRPr lang="es-MX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CDMX 55 1954 2152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Toluca 722 551 7666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WhatsApp 55 1801 9813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Visítanos en redes:</a:t>
            </a:r>
            <a:endParaRPr dirty="0"/>
          </a:p>
        </p:txBody>
      </p:sp>
      <p:sp>
        <p:nvSpPr>
          <p:cNvPr id="6" name="Google Shape;195;p21">
            <a:extLst>
              <a:ext uri="{FF2B5EF4-FFF2-40B4-BE49-F238E27FC236}">
                <a16:creationId xmlns:a16="http://schemas.microsoft.com/office/drawing/2014/main" id="{EA353469-421C-47FD-8DC5-0A8403ED183B}"/>
              </a:ext>
            </a:extLst>
          </p:cNvPr>
          <p:cNvSpPr/>
          <p:nvPr/>
        </p:nvSpPr>
        <p:spPr>
          <a:xfrm>
            <a:off x="6899974" y="443984"/>
            <a:ext cx="4558556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6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 Forum</a:t>
            </a:r>
            <a:endParaRPr/>
          </a:p>
        </p:txBody>
      </p:sp>
      <p:cxnSp>
        <p:nvCxnSpPr>
          <p:cNvPr id="7" name="Google Shape;196;p21">
            <a:extLst>
              <a:ext uri="{FF2B5EF4-FFF2-40B4-BE49-F238E27FC236}">
                <a16:creationId xmlns:a16="http://schemas.microsoft.com/office/drawing/2014/main" id="{C8F5E177-EFE2-49F7-8F66-1A5E83059AF9}"/>
              </a:ext>
            </a:extLst>
          </p:cNvPr>
          <p:cNvCxnSpPr/>
          <p:nvPr/>
        </p:nvCxnSpPr>
        <p:spPr>
          <a:xfrm>
            <a:off x="7022522" y="1438288"/>
            <a:ext cx="5169478" cy="0"/>
          </a:xfrm>
          <a:prstGeom prst="straightConnector1">
            <a:avLst/>
          </a:prstGeom>
          <a:noFill/>
          <a:ln w="76200" cap="flat" cmpd="sng">
            <a:solidFill>
              <a:srgbClr val="3A383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" name="Google Shape;197;p21">
            <a:extLst>
              <a:ext uri="{FF2B5EF4-FFF2-40B4-BE49-F238E27FC236}">
                <a16:creationId xmlns:a16="http://schemas.microsoft.com/office/drawing/2014/main" id="{02870732-930E-4CCA-A5E6-09CC109BE678}"/>
              </a:ext>
            </a:extLst>
          </p:cNvPr>
          <p:cNvSpPr/>
          <p:nvPr/>
        </p:nvSpPr>
        <p:spPr>
          <a:xfrm>
            <a:off x="10316399" y="1340830"/>
            <a:ext cx="188827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Be Great</a:t>
            </a:r>
            <a:endParaRPr/>
          </a:p>
        </p:txBody>
      </p:sp>
      <p:pic>
        <p:nvPicPr>
          <p:cNvPr id="11" name="Google Shape;200;p21">
            <a:extLst>
              <a:ext uri="{FF2B5EF4-FFF2-40B4-BE49-F238E27FC236}">
                <a16:creationId xmlns:a16="http://schemas.microsoft.com/office/drawing/2014/main" id="{D0D6325D-B884-434B-B086-8CA01B9BED1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2590" y="6077177"/>
            <a:ext cx="371475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201;p21">
            <a:extLst>
              <a:ext uri="{FF2B5EF4-FFF2-40B4-BE49-F238E27FC236}">
                <a16:creationId xmlns:a16="http://schemas.microsoft.com/office/drawing/2014/main" id="{7AF9FF0F-075A-499B-935F-D00032F0921A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28150" y="6077177"/>
            <a:ext cx="371475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202;p21">
            <a:extLst>
              <a:ext uri="{FF2B5EF4-FFF2-40B4-BE49-F238E27FC236}">
                <a16:creationId xmlns:a16="http://schemas.microsoft.com/office/drawing/2014/main" id="{78081950-F6E7-44BF-BAFF-0E9EB7E3C59D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43710" y="6077176"/>
            <a:ext cx="371475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203;p21">
            <a:extLst>
              <a:ext uri="{FF2B5EF4-FFF2-40B4-BE49-F238E27FC236}">
                <a16:creationId xmlns:a16="http://schemas.microsoft.com/office/drawing/2014/main" id="{68A630B5-6818-4C65-ABEE-9B4EEABB9C2D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359270" y="6077176"/>
            <a:ext cx="371475" cy="371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382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62A68A3-D5B3-40A8-8212-ADD0DD1AC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346" y="2731238"/>
            <a:ext cx="1990533" cy="1592426"/>
          </a:xfrm>
          <a:prstGeom prst="rect">
            <a:avLst/>
          </a:prstGeom>
        </p:spPr>
      </p:pic>
      <p:sp>
        <p:nvSpPr>
          <p:cNvPr id="42" name="Rectángulo 41">
            <a:extLst>
              <a:ext uri="{FF2B5EF4-FFF2-40B4-BE49-F238E27FC236}">
                <a16:creationId xmlns:a16="http://schemas.microsoft.com/office/drawing/2014/main" id="{25BCDC8A-9DB7-4F98-AAD2-76BA9DC05EBE}"/>
              </a:ext>
            </a:extLst>
          </p:cNvPr>
          <p:cNvSpPr/>
          <p:nvPr/>
        </p:nvSpPr>
        <p:spPr>
          <a:xfrm>
            <a:off x="1612898" y="2158999"/>
            <a:ext cx="8907633" cy="4559301"/>
          </a:xfrm>
          <a:prstGeom prst="rect">
            <a:avLst/>
          </a:prstGeom>
          <a:solidFill>
            <a:schemeClr val="tx2">
              <a:lumMod val="75000"/>
              <a:alpha val="1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7" name="Picture 8" descr="Coronavirus Iconos - Descarga gratuita, PNG y SVG">
            <a:extLst>
              <a:ext uri="{FF2B5EF4-FFF2-40B4-BE49-F238E27FC236}">
                <a16:creationId xmlns:a16="http://schemas.microsoft.com/office/drawing/2014/main" id="{5CA92C3F-0B1F-4850-B614-C5925B505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502" y="2731238"/>
            <a:ext cx="1592427" cy="159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Financial crisis icon - Transparent PNG &amp; SVG vector file">
            <a:extLst>
              <a:ext uri="{FF2B5EF4-FFF2-40B4-BE49-F238E27FC236}">
                <a16:creationId xmlns:a16="http://schemas.microsoft.com/office/drawing/2014/main" id="{AF5CF14B-4D05-42C7-B635-0D402DDFA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069" y="2731237"/>
            <a:ext cx="1592428" cy="159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1558D91D-DAC7-4723-8D47-05F4D67DD14D}"/>
              </a:ext>
            </a:extLst>
          </p:cNvPr>
          <p:cNvSpPr/>
          <p:nvPr/>
        </p:nvSpPr>
        <p:spPr>
          <a:xfrm>
            <a:off x="1978367" y="4164717"/>
            <a:ext cx="22486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000" b="1" dirty="0">
                <a:latin typeface="Avenir Light" panose="020B0402020203020204" pitchFamily="34" charset="77"/>
              </a:rPr>
              <a:t>Virus SARS-</a:t>
            </a:r>
            <a:r>
              <a:rPr lang="es-ES_tradnl" sz="2000" b="1" dirty="0" err="1">
                <a:latin typeface="Avenir Light" panose="020B0402020203020204" pitchFamily="34" charset="77"/>
              </a:rPr>
              <a:t>CoV</a:t>
            </a:r>
            <a:r>
              <a:rPr lang="es-ES_tradnl" sz="2000" b="1" dirty="0">
                <a:latin typeface="Avenir Light" panose="020B0402020203020204" pitchFamily="34" charset="77"/>
              </a:rPr>
              <a:t> 2</a:t>
            </a:r>
            <a:endParaRPr lang="es-MX" sz="2000" dirty="0">
              <a:latin typeface="Avenir Light" panose="020B0402020203020204" pitchFamily="34" charset="77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60772BC7-3455-43A1-8EC3-A35E09DA0BB0}"/>
              </a:ext>
            </a:extLst>
          </p:cNvPr>
          <p:cNvSpPr/>
          <p:nvPr/>
        </p:nvSpPr>
        <p:spPr>
          <a:xfrm>
            <a:off x="4950264" y="4164717"/>
            <a:ext cx="22486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000" b="1" dirty="0">
                <a:latin typeface="Avenir Light" panose="020B0402020203020204" pitchFamily="34" charset="77"/>
              </a:rPr>
              <a:t>Trasformación digital</a:t>
            </a:r>
            <a:endParaRPr lang="es-MX" sz="2000" dirty="0">
              <a:latin typeface="Avenir Light" panose="020B0402020203020204" pitchFamily="34" charset="77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0A4DB5ED-7EE7-43B1-A0BC-38821B87C5A9}"/>
              </a:ext>
            </a:extLst>
          </p:cNvPr>
          <p:cNvSpPr/>
          <p:nvPr/>
        </p:nvSpPr>
        <p:spPr>
          <a:xfrm>
            <a:off x="7964935" y="4164717"/>
            <a:ext cx="22486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000" b="1" dirty="0">
                <a:latin typeface="Avenir Light" panose="020B0402020203020204" pitchFamily="34" charset="77"/>
              </a:rPr>
              <a:t>Crisis económica</a:t>
            </a:r>
            <a:endParaRPr lang="es-MX" sz="2000" dirty="0">
              <a:latin typeface="Avenir Light" panose="020B0402020203020204" pitchFamily="34" charset="77"/>
            </a:endParaRPr>
          </a:p>
        </p:txBody>
      </p:sp>
      <p:sp>
        <p:nvSpPr>
          <p:cNvPr id="19" name="Cruz 18">
            <a:extLst>
              <a:ext uri="{FF2B5EF4-FFF2-40B4-BE49-F238E27FC236}">
                <a16:creationId xmlns:a16="http://schemas.microsoft.com/office/drawing/2014/main" id="{607DFDC7-818E-4C8F-BF07-820E8DFF447E}"/>
              </a:ext>
            </a:extLst>
          </p:cNvPr>
          <p:cNvSpPr/>
          <p:nvPr/>
        </p:nvSpPr>
        <p:spPr>
          <a:xfrm>
            <a:off x="4282004" y="3242638"/>
            <a:ext cx="567807" cy="569626"/>
          </a:xfrm>
          <a:prstGeom prst="plus">
            <a:avLst>
              <a:gd name="adj" fmla="val 3600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/>
          </a:p>
        </p:txBody>
      </p:sp>
      <p:sp>
        <p:nvSpPr>
          <p:cNvPr id="21" name="Cruz 20">
            <a:extLst>
              <a:ext uri="{FF2B5EF4-FFF2-40B4-BE49-F238E27FC236}">
                <a16:creationId xmlns:a16="http://schemas.microsoft.com/office/drawing/2014/main" id="{AC9A2F70-F470-4648-84B0-6E979FF42A50}"/>
              </a:ext>
            </a:extLst>
          </p:cNvPr>
          <p:cNvSpPr/>
          <p:nvPr/>
        </p:nvSpPr>
        <p:spPr>
          <a:xfrm>
            <a:off x="7411065" y="3242638"/>
            <a:ext cx="567807" cy="569626"/>
          </a:xfrm>
          <a:prstGeom prst="plus">
            <a:avLst>
              <a:gd name="adj" fmla="val 3600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/>
          </a:p>
        </p:txBody>
      </p:sp>
      <p:grpSp>
        <p:nvGrpSpPr>
          <p:cNvPr id="43" name="Grupo 42">
            <a:extLst>
              <a:ext uri="{FF2B5EF4-FFF2-40B4-BE49-F238E27FC236}">
                <a16:creationId xmlns:a16="http://schemas.microsoft.com/office/drawing/2014/main" id="{C60BA2AC-6F2E-4111-ABD5-2BE630C32905}"/>
              </a:ext>
            </a:extLst>
          </p:cNvPr>
          <p:cNvGrpSpPr/>
          <p:nvPr/>
        </p:nvGrpSpPr>
        <p:grpSpPr>
          <a:xfrm>
            <a:off x="5407725" y="5018721"/>
            <a:ext cx="1376549" cy="608211"/>
            <a:chOff x="5386337" y="5088553"/>
            <a:chExt cx="1376549" cy="608211"/>
          </a:xfrm>
        </p:grpSpPr>
        <p:sp>
          <p:nvSpPr>
            <p:cNvPr id="17" name="Triángulo isósceles 16">
              <a:extLst>
                <a:ext uri="{FF2B5EF4-FFF2-40B4-BE49-F238E27FC236}">
                  <a16:creationId xmlns:a16="http://schemas.microsoft.com/office/drawing/2014/main" id="{92CA865F-806F-48FC-98B0-B7E97227BBA7}"/>
                </a:ext>
              </a:extLst>
            </p:cNvPr>
            <p:cNvSpPr/>
            <p:nvPr/>
          </p:nvSpPr>
          <p:spPr>
            <a:xfrm rot="10800000">
              <a:off x="5386337" y="5479097"/>
              <a:ext cx="1376549" cy="217667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400" dirty="0"/>
            </a:p>
          </p:txBody>
        </p:sp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2F98DD7A-5EFB-47B0-877F-D6A6FC6D94A6}"/>
                </a:ext>
              </a:extLst>
            </p:cNvPr>
            <p:cNvSpPr/>
            <p:nvPr/>
          </p:nvSpPr>
          <p:spPr>
            <a:xfrm>
              <a:off x="5790709" y="5348395"/>
              <a:ext cx="567807" cy="8575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400"/>
            </a:p>
          </p:txBody>
        </p:sp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BDAE906E-05C6-41FC-A34D-13533E63BB4B}"/>
                </a:ext>
              </a:extLst>
            </p:cNvPr>
            <p:cNvSpPr/>
            <p:nvPr/>
          </p:nvSpPr>
          <p:spPr>
            <a:xfrm>
              <a:off x="5790709" y="5217692"/>
              <a:ext cx="567807" cy="8575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400"/>
            </a:p>
          </p:txBody>
        </p:sp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id="{1C7CAFD0-6FC9-4268-A5A5-49EBB6E8D57B}"/>
                </a:ext>
              </a:extLst>
            </p:cNvPr>
            <p:cNvSpPr/>
            <p:nvPr/>
          </p:nvSpPr>
          <p:spPr>
            <a:xfrm>
              <a:off x="5790709" y="5088553"/>
              <a:ext cx="567807" cy="8575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400"/>
            </a:p>
          </p:txBody>
        </p:sp>
      </p:grpSp>
      <p:sp>
        <p:nvSpPr>
          <p:cNvPr id="33" name="Rectángulo 32">
            <a:extLst>
              <a:ext uri="{FF2B5EF4-FFF2-40B4-BE49-F238E27FC236}">
                <a16:creationId xmlns:a16="http://schemas.microsoft.com/office/drawing/2014/main" id="{EA469A4C-93DE-47F4-92B3-7489B80D0999}"/>
              </a:ext>
            </a:extLst>
          </p:cNvPr>
          <p:cNvSpPr/>
          <p:nvPr/>
        </p:nvSpPr>
        <p:spPr>
          <a:xfrm>
            <a:off x="1880655" y="5761781"/>
            <a:ext cx="84306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400" b="1" dirty="0">
                <a:latin typeface="Avenir Light" panose="020B0402020203020204" pitchFamily="34" charset="77"/>
              </a:rPr>
              <a:t>Las organizaciones y sus colaboradores viven un momento volátil, incierto, complejo y ambiguo.</a:t>
            </a:r>
            <a:endParaRPr lang="es-MX" sz="2400" dirty="0">
              <a:latin typeface="Avenir Light" panose="020B0402020203020204" pitchFamily="34" charset="77"/>
            </a:endParaRPr>
          </a:p>
        </p:txBody>
      </p:sp>
      <p:sp>
        <p:nvSpPr>
          <p:cNvPr id="37" name="Google Shape;103;p15">
            <a:extLst>
              <a:ext uri="{FF2B5EF4-FFF2-40B4-BE49-F238E27FC236}">
                <a16:creationId xmlns:a16="http://schemas.microsoft.com/office/drawing/2014/main" id="{EF34119B-3BED-4E33-8F6F-9395EB8C6636}"/>
              </a:ext>
            </a:extLst>
          </p:cNvPr>
          <p:cNvSpPr/>
          <p:nvPr/>
        </p:nvSpPr>
        <p:spPr>
          <a:xfrm>
            <a:off x="6899974" y="443984"/>
            <a:ext cx="4558556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6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 </a:t>
            </a:r>
            <a:r>
              <a:rPr lang="es-MX" sz="6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Forum</a:t>
            </a:r>
            <a:endParaRPr dirty="0"/>
          </a:p>
        </p:txBody>
      </p:sp>
      <p:cxnSp>
        <p:nvCxnSpPr>
          <p:cNvPr id="38" name="Google Shape;104;p15">
            <a:extLst>
              <a:ext uri="{FF2B5EF4-FFF2-40B4-BE49-F238E27FC236}">
                <a16:creationId xmlns:a16="http://schemas.microsoft.com/office/drawing/2014/main" id="{91AC1FCA-1F8C-4763-ACAA-C676715D5CBA}"/>
              </a:ext>
            </a:extLst>
          </p:cNvPr>
          <p:cNvCxnSpPr/>
          <p:nvPr/>
        </p:nvCxnSpPr>
        <p:spPr>
          <a:xfrm>
            <a:off x="7022522" y="1438288"/>
            <a:ext cx="5169478" cy="0"/>
          </a:xfrm>
          <a:prstGeom prst="straightConnector1">
            <a:avLst/>
          </a:prstGeom>
          <a:noFill/>
          <a:ln w="76200" cap="flat" cmpd="sng">
            <a:solidFill>
              <a:srgbClr val="3A383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" name="Google Shape;105;p15">
            <a:extLst>
              <a:ext uri="{FF2B5EF4-FFF2-40B4-BE49-F238E27FC236}">
                <a16:creationId xmlns:a16="http://schemas.microsoft.com/office/drawing/2014/main" id="{3694184F-4D71-45AC-9695-6C884F55CA3D}"/>
              </a:ext>
            </a:extLst>
          </p:cNvPr>
          <p:cNvSpPr/>
          <p:nvPr/>
        </p:nvSpPr>
        <p:spPr>
          <a:xfrm>
            <a:off x="10316399" y="1340830"/>
            <a:ext cx="188827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Be Great</a:t>
            </a:r>
            <a:endParaRPr/>
          </a:p>
        </p:txBody>
      </p:sp>
      <p:sp>
        <p:nvSpPr>
          <p:cNvPr id="41" name="Google Shape;103;p15">
            <a:extLst>
              <a:ext uri="{FF2B5EF4-FFF2-40B4-BE49-F238E27FC236}">
                <a16:creationId xmlns:a16="http://schemas.microsoft.com/office/drawing/2014/main" id="{7A970764-9949-4B56-8A0E-E503E20C96B2}"/>
              </a:ext>
            </a:extLst>
          </p:cNvPr>
          <p:cNvSpPr/>
          <p:nvPr/>
        </p:nvSpPr>
        <p:spPr>
          <a:xfrm>
            <a:off x="374073" y="1618119"/>
            <a:ext cx="10695709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5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Nueva normalidad</a:t>
            </a:r>
            <a:endParaRPr sz="1400" b="1" dirty="0"/>
          </a:p>
        </p:txBody>
      </p:sp>
    </p:spTree>
    <p:extLst>
      <p:ext uri="{BB962C8B-B14F-4D97-AF65-F5344CB8AC3E}">
        <p14:creationId xmlns:p14="http://schemas.microsoft.com/office/powerpoint/2010/main" val="2277854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103;p15">
            <a:extLst>
              <a:ext uri="{FF2B5EF4-FFF2-40B4-BE49-F238E27FC236}">
                <a16:creationId xmlns:a16="http://schemas.microsoft.com/office/drawing/2014/main" id="{EF34119B-3BED-4E33-8F6F-9395EB8C6636}"/>
              </a:ext>
            </a:extLst>
          </p:cNvPr>
          <p:cNvSpPr/>
          <p:nvPr/>
        </p:nvSpPr>
        <p:spPr>
          <a:xfrm>
            <a:off x="6899974" y="443984"/>
            <a:ext cx="4558556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6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 </a:t>
            </a:r>
            <a:r>
              <a:rPr lang="es-MX" sz="6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Forum</a:t>
            </a:r>
            <a:endParaRPr dirty="0"/>
          </a:p>
        </p:txBody>
      </p:sp>
      <p:cxnSp>
        <p:nvCxnSpPr>
          <p:cNvPr id="38" name="Google Shape;104;p15">
            <a:extLst>
              <a:ext uri="{FF2B5EF4-FFF2-40B4-BE49-F238E27FC236}">
                <a16:creationId xmlns:a16="http://schemas.microsoft.com/office/drawing/2014/main" id="{91AC1FCA-1F8C-4763-ACAA-C676715D5CBA}"/>
              </a:ext>
            </a:extLst>
          </p:cNvPr>
          <p:cNvCxnSpPr/>
          <p:nvPr/>
        </p:nvCxnSpPr>
        <p:spPr>
          <a:xfrm>
            <a:off x="7022522" y="1438288"/>
            <a:ext cx="5169478" cy="0"/>
          </a:xfrm>
          <a:prstGeom prst="straightConnector1">
            <a:avLst/>
          </a:prstGeom>
          <a:noFill/>
          <a:ln w="76200" cap="flat" cmpd="sng">
            <a:solidFill>
              <a:srgbClr val="3A383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" name="Google Shape;105;p15">
            <a:extLst>
              <a:ext uri="{FF2B5EF4-FFF2-40B4-BE49-F238E27FC236}">
                <a16:creationId xmlns:a16="http://schemas.microsoft.com/office/drawing/2014/main" id="{3694184F-4D71-45AC-9695-6C884F55CA3D}"/>
              </a:ext>
            </a:extLst>
          </p:cNvPr>
          <p:cNvSpPr/>
          <p:nvPr/>
        </p:nvSpPr>
        <p:spPr>
          <a:xfrm>
            <a:off x="10316399" y="1340830"/>
            <a:ext cx="188827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lang="es-MX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 Great</a:t>
            </a:r>
            <a:endParaRPr dirty="0"/>
          </a:p>
        </p:txBody>
      </p:sp>
      <p:pic>
        <p:nvPicPr>
          <p:cNvPr id="5" name="Picture 4" descr="Qué es la Ley de Moore y cómo marcó el ritmo de la evolución ...">
            <a:extLst>
              <a:ext uri="{FF2B5EF4-FFF2-40B4-BE49-F238E27FC236}">
                <a16:creationId xmlns:a16="http://schemas.microsoft.com/office/drawing/2014/main" id="{618CA309-87D7-4921-A35B-49A10F0CFE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1" b="-663"/>
          <a:stretch/>
        </p:blipFill>
        <p:spPr bwMode="auto">
          <a:xfrm>
            <a:off x="0" y="0"/>
            <a:ext cx="12192000" cy="6908800"/>
          </a:xfrm>
          <a:prstGeom prst="rect">
            <a:avLst/>
          </a:prstGeom>
          <a:solidFill>
            <a:srgbClr val="7030A0">
              <a:alpha val="50196"/>
            </a:srgbClr>
          </a:solidFill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6AE66B3E-1183-4114-86FD-5086E8B23181}"/>
              </a:ext>
            </a:extLst>
          </p:cNvPr>
          <p:cNvSpPr txBox="1">
            <a:spLocks/>
          </p:cNvSpPr>
          <p:nvPr/>
        </p:nvSpPr>
        <p:spPr>
          <a:xfrm>
            <a:off x="228600" y="4164807"/>
            <a:ext cx="5867400" cy="2328068"/>
          </a:xfrm>
          <a:prstGeom prst="rect">
            <a:avLst/>
          </a:prstGeom>
          <a:solidFill>
            <a:srgbClr val="7030A0">
              <a:alpha val="40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1" dirty="0">
                <a:solidFill>
                  <a:schemeClr val="bg1"/>
                </a:solidFill>
              </a:rPr>
              <a:t>Ley de Moore</a:t>
            </a:r>
            <a:r>
              <a:rPr lang="es-MX" sz="2800" dirty="0">
                <a:solidFill>
                  <a:schemeClr val="bg1"/>
                </a:solidFill>
              </a:rPr>
              <a:t> </a:t>
            </a:r>
          </a:p>
          <a:p>
            <a:endParaRPr lang="es-MX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MX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Aproximadamente cada dos años se duplica el número de transistores en un microprocesador. Los precios bajan al mismo tiempo que su capacidad sube: </a:t>
            </a:r>
          </a:p>
          <a:p>
            <a:endParaRPr lang="es-MX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computadora que hoy vale 3000 dólares 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Costará la mitad al año siguiente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Estará obsoleta en dos años</a:t>
            </a:r>
          </a:p>
        </p:txBody>
      </p:sp>
    </p:spTree>
    <p:extLst>
      <p:ext uri="{BB962C8B-B14F-4D97-AF65-F5344CB8AC3E}">
        <p14:creationId xmlns:p14="http://schemas.microsoft.com/office/powerpoint/2010/main" val="1825651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103;p15">
            <a:extLst>
              <a:ext uri="{FF2B5EF4-FFF2-40B4-BE49-F238E27FC236}">
                <a16:creationId xmlns:a16="http://schemas.microsoft.com/office/drawing/2014/main" id="{EF34119B-3BED-4E33-8F6F-9395EB8C6636}"/>
              </a:ext>
            </a:extLst>
          </p:cNvPr>
          <p:cNvSpPr/>
          <p:nvPr/>
        </p:nvSpPr>
        <p:spPr>
          <a:xfrm>
            <a:off x="6899974" y="443984"/>
            <a:ext cx="4558556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6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 </a:t>
            </a:r>
            <a:r>
              <a:rPr lang="es-MX" sz="6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Forum</a:t>
            </a:r>
            <a:endParaRPr dirty="0"/>
          </a:p>
        </p:txBody>
      </p:sp>
      <p:cxnSp>
        <p:nvCxnSpPr>
          <p:cNvPr id="38" name="Google Shape;104;p15">
            <a:extLst>
              <a:ext uri="{FF2B5EF4-FFF2-40B4-BE49-F238E27FC236}">
                <a16:creationId xmlns:a16="http://schemas.microsoft.com/office/drawing/2014/main" id="{91AC1FCA-1F8C-4763-ACAA-C676715D5CBA}"/>
              </a:ext>
            </a:extLst>
          </p:cNvPr>
          <p:cNvCxnSpPr/>
          <p:nvPr/>
        </p:nvCxnSpPr>
        <p:spPr>
          <a:xfrm>
            <a:off x="7022522" y="1438288"/>
            <a:ext cx="5169478" cy="0"/>
          </a:xfrm>
          <a:prstGeom prst="straightConnector1">
            <a:avLst/>
          </a:prstGeom>
          <a:noFill/>
          <a:ln w="76200" cap="flat" cmpd="sng">
            <a:solidFill>
              <a:srgbClr val="3A383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" name="Google Shape;105;p15">
            <a:extLst>
              <a:ext uri="{FF2B5EF4-FFF2-40B4-BE49-F238E27FC236}">
                <a16:creationId xmlns:a16="http://schemas.microsoft.com/office/drawing/2014/main" id="{3694184F-4D71-45AC-9695-6C884F55CA3D}"/>
              </a:ext>
            </a:extLst>
          </p:cNvPr>
          <p:cNvSpPr/>
          <p:nvPr/>
        </p:nvSpPr>
        <p:spPr>
          <a:xfrm>
            <a:off x="10316399" y="1340830"/>
            <a:ext cx="188827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lang="es-MX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 Great</a:t>
            </a:r>
            <a:endParaRPr dirty="0"/>
          </a:p>
        </p:txBody>
      </p:sp>
      <p:pic>
        <p:nvPicPr>
          <p:cNvPr id="2" name="Picture 2" descr="Moores-law-graph">
            <a:extLst>
              <a:ext uri="{FF2B5EF4-FFF2-40B4-BE49-F238E27FC236}">
                <a16:creationId xmlns:a16="http://schemas.microsoft.com/office/drawing/2014/main" id="{D4025FC7-C9E8-447B-89FA-C702EF8D5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5" y="79408"/>
            <a:ext cx="12025745" cy="660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687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103;p15">
            <a:extLst>
              <a:ext uri="{FF2B5EF4-FFF2-40B4-BE49-F238E27FC236}">
                <a16:creationId xmlns:a16="http://schemas.microsoft.com/office/drawing/2014/main" id="{EF34119B-3BED-4E33-8F6F-9395EB8C6636}"/>
              </a:ext>
            </a:extLst>
          </p:cNvPr>
          <p:cNvSpPr/>
          <p:nvPr/>
        </p:nvSpPr>
        <p:spPr>
          <a:xfrm>
            <a:off x="6899974" y="443984"/>
            <a:ext cx="4558556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6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 </a:t>
            </a:r>
            <a:r>
              <a:rPr lang="es-MX" sz="6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Forum</a:t>
            </a:r>
            <a:endParaRPr dirty="0"/>
          </a:p>
        </p:txBody>
      </p:sp>
      <p:cxnSp>
        <p:nvCxnSpPr>
          <p:cNvPr id="38" name="Google Shape;104;p15">
            <a:extLst>
              <a:ext uri="{FF2B5EF4-FFF2-40B4-BE49-F238E27FC236}">
                <a16:creationId xmlns:a16="http://schemas.microsoft.com/office/drawing/2014/main" id="{91AC1FCA-1F8C-4763-ACAA-C676715D5CBA}"/>
              </a:ext>
            </a:extLst>
          </p:cNvPr>
          <p:cNvCxnSpPr/>
          <p:nvPr/>
        </p:nvCxnSpPr>
        <p:spPr>
          <a:xfrm>
            <a:off x="7022522" y="1438288"/>
            <a:ext cx="5169478" cy="0"/>
          </a:xfrm>
          <a:prstGeom prst="straightConnector1">
            <a:avLst/>
          </a:prstGeom>
          <a:noFill/>
          <a:ln w="76200" cap="flat" cmpd="sng">
            <a:solidFill>
              <a:srgbClr val="3A383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" name="Google Shape;105;p15">
            <a:extLst>
              <a:ext uri="{FF2B5EF4-FFF2-40B4-BE49-F238E27FC236}">
                <a16:creationId xmlns:a16="http://schemas.microsoft.com/office/drawing/2014/main" id="{3694184F-4D71-45AC-9695-6C884F55CA3D}"/>
              </a:ext>
            </a:extLst>
          </p:cNvPr>
          <p:cNvSpPr/>
          <p:nvPr/>
        </p:nvSpPr>
        <p:spPr>
          <a:xfrm>
            <a:off x="10316399" y="1340830"/>
            <a:ext cx="188827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lang="es-MX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 Great</a:t>
            </a:r>
            <a:endParaRPr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A68D035-7F81-4297-9173-B5809D3610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09" t="16596" r="30341" b="12305"/>
          <a:stretch/>
        </p:blipFill>
        <p:spPr>
          <a:xfrm>
            <a:off x="6044259" y="1438288"/>
            <a:ext cx="5551926" cy="5380181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8466902A-F309-42CB-8268-486CFF1EB2D5}"/>
              </a:ext>
            </a:extLst>
          </p:cNvPr>
          <p:cNvSpPr txBox="1">
            <a:spLocks/>
          </p:cNvSpPr>
          <p:nvPr/>
        </p:nvSpPr>
        <p:spPr>
          <a:xfrm>
            <a:off x="1062110" y="2032000"/>
            <a:ext cx="3932237" cy="1238250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s-MX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texto 3">
            <a:extLst>
              <a:ext uri="{FF2B5EF4-FFF2-40B4-BE49-F238E27FC236}">
                <a16:creationId xmlns:a16="http://schemas.microsoft.com/office/drawing/2014/main" id="{319634D2-2C08-4EB4-8510-8F096728B924}"/>
              </a:ext>
            </a:extLst>
          </p:cNvPr>
          <p:cNvSpPr txBox="1">
            <a:spLocks/>
          </p:cNvSpPr>
          <p:nvPr/>
        </p:nvSpPr>
        <p:spPr>
          <a:xfrm>
            <a:off x="387928" y="2861310"/>
            <a:ext cx="5265990" cy="3719599"/>
          </a:xfrm>
          <a:prstGeom prst="rect">
            <a:avLst/>
          </a:prstGeom>
          <a:noFill/>
        </p:spPr>
        <p:txBody>
          <a:bodyPr anchor="ctr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MX" sz="8800" b="1" dirty="0">
                <a:latin typeface="+mn-lt"/>
              </a:rPr>
              <a:t>47% </a:t>
            </a:r>
          </a:p>
          <a:p>
            <a:pPr algn="ctr"/>
            <a:r>
              <a:rPr lang="es-MX" sz="3600" dirty="0">
                <a:latin typeface="+mn-lt"/>
              </a:rPr>
              <a:t>del empleo de Estados Unidos está en riesgo de ser automatizado Algoritmo de Frey y Osborne (2013).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ACE2CB5B-6D90-4423-8FB1-D5EAE0C2F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14" y="1731818"/>
            <a:ext cx="5656331" cy="1129492"/>
          </a:xfrm>
          <a:solidFill>
            <a:schemeClr val="bg1">
              <a:lumMod val="50000"/>
            </a:schemeClr>
          </a:solidFill>
        </p:spPr>
        <p:txBody>
          <a:bodyPr anchor="b">
            <a:normAutofit/>
          </a:bodyPr>
          <a:lstStyle/>
          <a:p>
            <a:pPr algn="r"/>
            <a:r>
              <a:rPr lang="es-MX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Transformación digital</a:t>
            </a:r>
            <a:endParaRPr lang="es-MX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F24CEBC-01B7-410C-B497-00C1672F847B}"/>
              </a:ext>
            </a:extLst>
          </p:cNvPr>
          <p:cNvSpPr/>
          <p:nvPr/>
        </p:nvSpPr>
        <p:spPr>
          <a:xfrm>
            <a:off x="9919855" y="3754582"/>
            <a:ext cx="1676330" cy="2826327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6B246AA-ED53-4FDB-A7B2-95B2CE043F79}"/>
              </a:ext>
            </a:extLst>
          </p:cNvPr>
          <p:cNvSpPr/>
          <p:nvPr/>
        </p:nvSpPr>
        <p:spPr>
          <a:xfrm>
            <a:off x="6636328" y="3754582"/>
            <a:ext cx="1676330" cy="2826327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641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103;p15">
            <a:extLst>
              <a:ext uri="{FF2B5EF4-FFF2-40B4-BE49-F238E27FC236}">
                <a16:creationId xmlns:a16="http://schemas.microsoft.com/office/drawing/2014/main" id="{EF34119B-3BED-4E33-8F6F-9395EB8C6636}"/>
              </a:ext>
            </a:extLst>
          </p:cNvPr>
          <p:cNvSpPr/>
          <p:nvPr/>
        </p:nvSpPr>
        <p:spPr>
          <a:xfrm>
            <a:off x="6899974" y="443984"/>
            <a:ext cx="4558556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6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 </a:t>
            </a:r>
            <a:r>
              <a:rPr lang="es-MX" sz="6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Forum</a:t>
            </a:r>
            <a:endParaRPr dirty="0"/>
          </a:p>
        </p:txBody>
      </p:sp>
      <p:cxnSp>
        <p:nvCxnSpPr>
          <p:cNvPr id="38" name="Google Shape;104;p15">
            <a:extLst>
              <a:ext uri="{FF2B5EF4-FFF2-40B4-BE49-F238E27FC236}">
                <a16:creationId xmlns:a16="http://schemas.microsoft.com/office/drawing/2014/main" id="{91AC1FCA-1F8C-4763-ACAA-C676715D5CBA}"/>
              </a:ext>
            </a:extLst>
          </p:cNvPr>
          <p:cNvCxnSpPr/>
          <p:nvPr/>
        </p:nvCxnSpPr>
        <p:spPr>
          <a:xfrm>
            <a:off x="7022522" y="1438288"/>
            <a:ext cx="5169478" cy="0"/>
          </a:xfrm>
          <a:prstGeom prst="straightConnector1">
            <a:avLst/>
          </a:prstGeom>
          <a:noFill/>
          <a:ln w="76200" cap="flat" cmpd="sng">
            <a:solidFill>
              <a:srgbClr val="3A383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" name="Google Shape;105;p15">
            <a:extLst>
              <a:ext uri="{FF2B5EF4-FFF2-40B4-BE49-F238E27FC236}">
                <a16:creationId xmlns:a16="http://schemas.microsoft.com/office/drawing/2014/main" id="{3694184F-4D71-45AC-9695-6C884F55CA3D}"/>
              </a:ext>
            </a:extLst>
          </p:cNvPr>
          <p:cNvSpPr/>
          <p:nvPr/>
        </p:nvSpPr>
        <p:spPr>
          <a:xfrm>
            <a:off x="10316399" y="1340830"/>
            <a:ext cx="188827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lang="es-MX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 Great</a:t>
            </a:r>
            <a:endParaRPr dirty="0"/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E0C5D8AC-E01A-4F33-84C8-86F234D37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58354"/>
            <a:ext cx="11353800" cy="3128963"/>
          </a:xfrm>
        </p:spPr>
        <p:txBody>
          <a:bodyPr anchor="ctr">
            <a:normAutofit/>
          </a:bodyPr>
          <a:lstStyle/>
          <a:p>
            <a:r>
              <a:rPr lang="es-MX" sz="2400" i="1" dirty="0"/>
              <a:t>Los individuos y las interacciones por encima de los procesos y las herramientas.</a:t>
            </a:r>
          </a:p>
          <a:p>
            <a:r>
              <a:rPr lang="es-MX" sz="2400" i="1" dirty="0"/>
              <a:t>El SW en funcionamiento antes que la documentación exhaustiva.</a:t>
            </a:r>
          </a:p>
          <a:p>
            <a:r>
              <a:rPr lang="es-MX" sz="2400" i="1" dirty="0"/>
              <a:t>La colaboración con el cliente antes que la negociación de contratos. </a:t>
            </a:r>
          </a:p>
          <a:p>
            <a:r>
              <a:rPr lang="es-MX" sz="2400" i="1" dirty="0"/>
              <a:t>La respuesta al cambio por encima del seguimiento de un plan.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8D1A1D9F-12CC-4BAB-BCA3-A37C1D3B6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13" y="1731818"/>
            <a:ext cx="4996760" cy="1129492"/>
          </a:xfrm>
          <a:solidFill>
            <a:schemeClr val="bg1">
              <a:lumMod val="50000"/>
            </a:schemeClr>
          </a:solidFill>
        </p:spPr>
        <p:txBody>
          <a:bodyPr anchor="b">
            <a:normAutofit/>
          </a:bodyPr>
          <a:lstStyle/>
          <a:p>
            <a:pPr algn="r"/>
            <a:r>
              <a:rPr lang="es-MX" sz="5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Manifiesto ágil</a:t>
            </a:r>
            <a:endParaRPr lang="es-MX" sz="54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1331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103;p15">
            <a:extLst>
              <a:ext uri="{FF2B5EF4-FFF2-40B4-BE49-F238E27FC236}">
                <a16:creationId xmlns:a16="http://schemas.microsoft.com/office/drawing/2014/main" id="{EF34119B-3BED-4E33-8F6F-9395EB8C6636}"/>
              </a:ext>
            </a:extLst>
          </p:cNvPr>
          <p:cNvSpPr/>
          <p:nvPr/>
        </p:nvSpPr>
        <p:spPr>
          <a:xfrm>
            <a:off x="6899974" y="443984"/>
            <a:ext cx="4558556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6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 </a:t>
            </a:r>
            <a:r>
              <a:rPr lang="es-MX" sz="6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Forum</a:t>
            </a:r>
            <a:endParaRPr dirty="0"/>
          </a:p>
        </p:txBody>
      </p:sp>
      <p:cxnSp>
        <p:nvCxnSpPr>
          <p:cNvPr id="38" name="Google Shape;104;p15">
            <a:extLst>
              <a:ext uri="{FF2B5EF4-FFF2-40B4-BE49-F238E27FC236}">
                <a16:creationId xmlns:a16="http://schemas.microsoft.com/office/drawing/2014/main" id="{91AC1FCA-1F8C-4763-ACAA-C676715D5CBA}"/>
              </a:ext>
            </a:extLst>
          </p:cNvPr>
          <p:cNvCxnSpPr/>
          <p:nvPr/>
        </p:nvCxnSpPr>
        <p:spPr>
          <a:xfrm>
            <a:off x="7022522" y="1438288"/>
            <a:ext cx="5169478" cy="0"/>
          </a:xfrm>
          <a:prstGeom prst="straightConnector1">
            <a:avLst/>
          </a:prstGeom>
          <a:noFill/>
          <a:ln w="76200" cap="flat" cmpd="sng">
            <a:solidFill>
              <a:srgbClr val="3A383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" name="Google Shape;105;p15">
            <a:extLst>
              <a:ext uri="{FF2B5EF4-FFF2-40B4-BE49-F238E27FC236}">
                <a16:creationId xmlns:a16="http://schemas.microsoft.com/office/drawing/2014/main" id="{3694184F-4D71-45AC-9695-6C884F55CA3D}"/>
              </a:ext>
            </a:extLst>
          </p:cNvPr>
          <p:cNvSpPr/>
          <p:nvPr/>
        </p:nvSpPr>
        <p:spPr>
          <a:xfrm>
            <a:off x="10316399" y="1340830"/>
            <a:ext cx="188827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lang="es-MX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 Great</a:t>
            </a:r>
            <a:endParaRPr dirty="0"/>
          </a:p>
        </p:txBody>
      </p:sp>
      <p:pic>
        <p:nvPicPr>
          <p:cNvPr id="7" name="Picture 2" descr="Exponential organizations - be better and faster than your competitors">
            <a:extLst>
              <a:ext uri="{FF2B5EF4-FFF2-40B4-BE49-F238E27FC236}">
                <a16:creationId xmlns:a16="http://schemas.microsoft.com/office/drawing/2014/main" id="{55EC6D74-416B-4421-B1C2-864617A4E4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4" r="7558" b="20106"/>
          <a:stretch/>
        </p:blipFill>
        <p:spPr bwMode="auto">
          <a:xfrm>
            <a:off x="5278628" y="2970630"/>
            <a:ext cx="6189472" cy="336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xponential Organizations Book — OpenExO | Transforming the world ...">
            <a:extLst>
              <a:ext uri="{FF2B5EF4-FFF2-40B4-BE49-F238E27FC236}">
                <a16:creationId xmlns:a16="http://schemas.microsoft.com/office/drawing/2014/main" id="{0C4758D7-20A2-475E-AB5E-EB61E4809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21" y="2970631"/>
            <a:ext cx="3678229" cy="336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69AA1CB8-6E6E-43C2-8FA2-334FE51F6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14" y="1731818"/>
            <a:ext cx="6666449" cy="872837"/>
          </a:xfrm>
          <a:solidFill>
            <a:schemeClr val="bg1">
              <a:lumMod val="50000"/>
            </a:schemeClr>
          </a:solidFill>
        </p:spPr>
        <p:txBody>
          <a:bodyPr anchor="b">
            <a:normAutofit/>
          </a:bodyPr>
          <a:lstStyle/>
          <a:p>
            <a:pPr algn="r"/>
            <a:r>
              <a:rPr lang="es-MX" sz="5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Modelos de negocio</a:t>
            </a:r>
            <a:endParaRPr lang="es-MX" sz="54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97773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</TotalTime>
  <Words>1221</Words>
  <Application>Microsoft Office PowerPoint</Application>
  <PresentationFormat>Panorámica</PresentationFormat>
  <Paragraphs>203</Paragraphs>
  <Slides>32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40" baseType="lpstr">
      <vt:lpstr>Arial</vt:lpstr>
      <vt:lpstr>Arial Black</vt:lpstr>
      <vt:lpstr>Avenir Light</vt:lpstr>
      <vt:lpstr>Bahnschrift</vt:lpstr>
      <vt:lpstr>Calibri</vt:lpstr>
      <vt:lpstr>Calibri Light</vt:lpstr>
      <vt:lpstr>Tema de Office</vt:lpstr>
      <vt:lpstr>Imagen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Transformación digital</vt:lpstr>
      <vt:lpstr>Manifiesto ágil</vt:lpstr>
      <vt:lpstr>Modelos de negocio</vt:lpstr>
      <vt:lpstr>Modelos de negocio</vt:lpstr>
      <vt:lpstr>Maker culture</vt:lpstr>
      <vt:lpstr>Paradojas</vt:lpstr>
      <vt:lpstr>Presentación de PowerPoint</vt:lpstr>
      <vt:lpstr>Presentación de PowerPoint</vt:lpstr>
      <vt:lpstr>Rol de socio estratégico</vt:lpstr>
      <vt:lpstr>Rol de socio estratégico</vt:lpstr>
      <vt:lpstr>Rol de socio estratégico</vt:lpstr>
      <vt:lpstr>#1 “Lo que quiere y necesita el cliente” Entender el “punto de quiebre del cliente” Desconocer lo que le preocupa.</vt:lpstr>
      <vt:lpstr>#1 “Lo que quiere y necesita el cliente” Entender el “punto de quiebre del cliente” Desconocer lo que le preocupa.</vt:lpstr>
      <vt:lpstr>#2 “Lo que necesita la organización”  La perspectiva de negocio  El momento de la organización Hacer excelentemente bien el trabajo operativo de RRHH </vt:lpstr>
      <vt:lpstr>#2 “Lo que necesita la organización”  La perspectiva de negocio  El momento de la organización Hacer excelentemente bien el trabajo operativo de RRHH </vt:lpstr>
      <vt:lpstr>Presentación de PowerPoint</vt:lpstr>
      <vt:lpstr>#3 “Lo que necesito para ser Socio Estratégico” Establecer una estrategia digital de gestión de talento y los elementos previos para llevarla a cabo.</vt:lpstr>
      <vt:lpstr>#3 “Lo que necesito para ser Socio Estratégico” Establecer una estrategia digital de gestión de talento y los elementos previos para llevarla a cabo.</vt:lpstr>
      <vt:lpstr>Presentación de PowerPoint</vt:lpstr>
      <vt:lpstr>ESTUDIO DE SUELDOS, PRESTACIONES Y FIDELIZACIÓN 2020</vt:lpstr>
      <vt:lpstr>Presentación de PowerPoint</vt:lpstr>
      <vt:lpstr>Presentación de PowerPoint</vt:lpstr>
      <vt:lpstr>El informe y dashboard dinámico incluye</vt:lpstr>
      <vt:lpstr>Siguientes pasos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Eduardo Torres</dc:creator>
  <cp:lastModifiedBy>Coordinacion</cp:lastModifiedBy>
  <cp:revision>69</cp:revision>
  <dcterms:created xsi:type="dcterms:W3CDTF">2020-07-29T23:39:02Z</dcterms:created>
  <dcterms:modified xsi:type="dcterms:W3CDTF">2020-10-15T23:22:10Z</dcterms:modified>
</cp:coreProperties>
</file>